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  <p:sldMasterId id="214748367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y="13716000" cx="2438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hOqxgXxmi8o0ygKtfWvQugUpit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D9609B-4C00-4764-87F6-D80A1C1CB9C5}">
  <a:tblStyle styleId="{6ED9609B-4C00-4764-87F6-D80A1C1CB9C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2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4.xml"/><Relationship Id="rId44" Type="http://customschemas.google.com/relationships/presentationmetadata" Target="metadata"/><Relationship Id="rId21" Type="http://schemas.openxmlformats.org/officeDocument/2006/relationships/slide" Target="slides/slide13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Roboto-bold.fntdata"/><Relationship Id="rId10" Type="http://schemas.openxmlformats.org/officeDocument/2006/relationships/slide" Target="slides/slide2.xml"/><Relationship Id="rId32" Type="http://schemas.openxmlformats.org/officeDocument/2006/relationships/font" Target="fonts/Roboto-regular.fntdata"/><Relationship Id="rId13" Type="http://schemas.openxmlformats.org/officeDocument/2006/relationships/slide" Target="slides/slide5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4.xml"/><Relationship Id="rId34" Type="http://schemas.openxmlformats.org/officeDocument/2006/relationships/font" Target="fonts/Roboto-italic.fntdata"/><Relationship Id="rId15" Type="http://schemas.openxmlformats.org/officeDocument/2006/relationships/slide" Target="slides/slide7.xml"/><Relationship Id="rId37" Type="http://schemas.openxmlformats.org/officeDocument/2006/relationships/font" Target="fonts/Lato-bold.fntdata"/><Relationship Id="rId14" Type="http://schemas.openxmlformats.org/officeDocument/2006/relationships/slide" Target="slides/slide6.xml"/><Relationship Id="rId36" Type="http://schemas.openxmlformats.org/officeDocument/2006/relationships/font" Target="fonts/Lato-regular.fntdata"/><Relationship Id="rId17" Type="http://schemas.openxmlformats.org/officeDocument/2006/relationships/slide" Target="slides/slide9.xml"/><Relationship Id="rId39" Type="http://schemas.openxmlformats.org/officeDocument/2006/relationships/font" Target="fonts/Lato-boldItalic.fntdata"/><Relationship Id="rId16" Type="http://schemas.openxmlformats.org/officeDocument/2006/relationships/slide" Target="slides/slide8.xml"/><Relationship Id="rId38" Type="http://schemas.openxmlformats.org/officeDocument/2006/relationships/font" Target="fonts/Lato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Agregar: Celsia, Bavaria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Valor de los datos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de tiempo 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Automatización de reportes mensuales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Dashboards en tiempo real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Alertas basadas en datos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o generación de dinero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cuellos de botella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Optimización de campañas de marketing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Prevención de fraude o errores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Personalización de productos o servicios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nuevos negocios u oportunidades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Solo se puede hacer cuando usamos los datos para tomar decisiones (data-driven decisión-making)</a:t>
            </a:r>
            <a:endParaRPr/>
          </a:p>
          <a:p>
            <a:pPr indent="-3683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Ir a menti y responder pregunta sobre qué tipo de actividades se realizan con los datos, de pronto poner algunos ejemplos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Google Shape;437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Valor de los datos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de tiempo 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Automatización de reportes mensuales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Dashboards en tiempo real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Alertas basadas en datos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o generación de dinero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cuellos de botella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Optimización de campañas de marketing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Prevención de fraude o errores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Personalización de productos o servicios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nuevos negocios u oportunidades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Solo se puede hacer cuando usamos los datos para tomar decisiones (data-driven decisión-making)</a:t>
            </a:r>
            <a:endParaRPr/>
          </a:p>
          <a:p>
            <a:pPr indent="-3683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Ir a menti y responder pregunta sobre qué tipo de actividades se realizan con los datos, de pronto poner algunos ejemplos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Valor de los datos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de tiempo 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Automatización de reportes mensuales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Dashboards en tiempo real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Alertas basadas en datos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o generación de dinero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cuellos de botella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Optimización de campañas de marketing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Prevención de fraude o errores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Personalización de productos o servicios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nuevos negocios u oportunidades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Solo se puede hacer cuando usamos los datos para tomar decisiones (data-driven decisión-making)</a:t>
            </a:r>
            <a:endParaRPr/>
          </a:p>
          <a:p>
            <a:pPr indent="-3683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Ir a menti y responder pregunta sobre qué tipo de actividades se realizan con los datos, de pronto poner algunos ejemplos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" name="Google Shape;461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Valor de los datos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de tiempo 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Automatización de reportes mensuales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Dashboards en tiempo real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Alertas basadas en datos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o generación de dinero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cuellos de botella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Optimización de campañas de marketing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Prevención de fraude o errores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Personalización de productos o servicios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nuevos negocios u oportunidades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Solo se puede hacer cuando usamos los datos para tomar decisiones (data-driven decisión-making)</a:t>
            </a:r>
            <a:endParaRPr/>
          </a:p>
          <a:p>
            <a:pPr indent="-3683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Ir a menti y responder pregunta sobre qué tipo de actividades se realizan con los datos, de pronto poner algunos ejemplos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Google Shape;471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Valor de los datos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de tiempo 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Automatización de reportes mensuales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Dashboards en tiempo real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Alertas basadas en datos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o generación de dinero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cuellos de botella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Optimización de campañas de marketing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Prevención de fraude o errores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Personalización de productos o servicios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nuevos negocios u oportunidades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Solo se puede hacer cuando usamos los datos para tomar decisiones (data-driven decisión-making)</a:t>
            </a:r>
            <a:endParaRPr/>
          </a:p>
          <a:p>
            <a:pPr indent="-3683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Ir a menti y responder pregunta sobre qué tipo de actividades se realizan con los datos, de pronto poner algunos ejemplos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Valor de los datos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de tiempo 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Automatización de reportes mensuales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Dashboards en tiempo real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Alertas basadas en datos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Ahorro o generación de dinero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cuellos de botella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Optimización de campañas de marketing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Prevención de fraude o errores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Personalización de productos o servicios</a:t>
            </a:r>
            <a:endParaRPr/>
          </a:p>
          <a:p>
            <a:pPr indent="-4572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Identificación de nuevos negocios u oportunidades</a:t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Solo se puede hacer cuando usamos los datos para tomar decisiones (data-driven decisión-making)</a:t>
            </a:r>
            <a:endParaRPr/>
          </a:p>
          <a:p>
            <a:pPr indent="-3683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CO"/>
              <a:t>Ir a menti y responder pregunta sobre qué tipo de actividades se realizan con los datos, de pronto poner algunos ejemplos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1" name="Google Shape;491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7" name="Google Shape;507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Reescribir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1" name="Google Shape;531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0" name="Google Shape;560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Preguntas slides 1-2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Agregar: Celsia, Bavaria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Agregar: Celsia, Bavaria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Agregar: Celsia, Bavaria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Agregar: Celsia, Bavaria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Ir a Menti, pregunta sobre qué tipo de datos manejan?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 txBox="1"/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/>
          <p:nvPr>
            <p:ph idx="2" type="pic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7"/>
          <p:cNvSpPr txBox="1"/>
          <p:nvPr>
            <p:ph idx="1" type="body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37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7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7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8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" type="body"/>
          </p:nvPr>
        </p:nvSpPr>
        <p:spPr>
          <a:xfrm rot="5400000">
            <a:off x="7840662" y="-2513012"/>
            <a:ext cx="8702676" cy="210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/>
          <p:nvPr>
            <p:ph type="title"/>
          </p:nvPr>
        </p:nvSpPr>
        <p:spPr>
          <a:xfrm rot="5400000">
            <a:off x="14266862" y="3913188"/>
            <a:ext cx="11623676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" type="body"/>
          </p:nvPr>
        </p:nvSpPr>
        <p:spPr>
          <a:xfrm rot="5400000">
            <a:off x="3598862" y="-1192212"/>
            <a:ext cx="11623676" cy="15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7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7"/>
          <p:cNvSpPr txBox="1"/>
          <p:nvPr>
            <p:ph idx="1" type="body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57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7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7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0"/>
          <p:cNvSpPr txBox="1"/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0"/>
          <p:cNvSpPr txBox="1"/>
          <p:nvPr>
            <p:ph idx="1" type="subTitle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97" name="Google Shape;97;p60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0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0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1"/>
          <p:cNvSpPr txBox="1"/>
          <p:nvPr>
            <p:ph type="title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1"/>
          <p:cNvSpPr txBox="1"/>
          <p:nvPr>
            <p:ph idx="1" type="body"/>
          </p:nvPr>
        </p:nvSpPr>
        <p:spPr>
          <a:xfrm>
            <a:off x="1663700" y="9178927"/>
            <a:ext cx="21031200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61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1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1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2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2"/>
          <p:cNvSpPr txBox="1"/>
          <p:nvPr>
            <p:ph idx="1" type="body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62"/>
          <p:cNvSpPr txBox="1"/>
          <p:nvPr>
            <p:ph idx="2" type="body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62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2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2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3"/>
          <p:cNvSpPr txBox="1"/>
          <p:nvPr>
            <p:ph type="title"/>
          </p:nvPr>
        </p:nvSpPr>
        <p:spPr>
          <a:xfrm>
            <a:off x="1679576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3"/>
          <p:cNvSpPr txBox="1"/>
          <p:nvPr>
            <p:ph idx="1" type="body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16" name="Google Shape;116;p63"/>
          <p:cNvSpPr txBox="1"/>
          <p:nvPr>
            <p:ph idx="2" type="body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63"/>
          <p:cNvSpPr txBox="1"/>
          <p:nvPr>
            <p:ph idx="3" type="body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18" name="Google Shape;118;p63"/>
          <p:cNvSpPr txBox="1"/>
          <p:nvPr>
            <p:ph idx="4" type="body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63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63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4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64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4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4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5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5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5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" type="body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6"/>
          <p:cNvSpPr txBox="1"/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66"/>
          <p:cNvSpPr txBox="1"/>
          <p:nvPr>
            <p:ph idx="1" type="body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35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indent="-584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indent="-533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482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482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indent="-482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indent="-482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indent="-482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/>
        </p:txBody>
      </p:sp>
      <p:sp>
        <p:nvSpPr>
          <p:cNvPr id="134" name="Google Shape;134;p66"/>
          <p:cNvSpPr txBox="1"/>
          <p:nvPr>
            <p:ph idx="2" type="body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66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6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6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7"/>
          <p:cNvSpPr txBox="1"/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7"/>
          <p:cNvSpPr/>
          <p:nvPr>
            <p:ph idx="2" type="pic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67"/>
          <p:cNvSpPr txBox="1"/>
          <p:nvPr>
            <p:ph idx="1" type="body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67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7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7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8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68"/>
          <p:cNvSpPr txBox="1"/>
          <p:nvPr>
            <p:ph idx="1" type="body"/>
          </p:nvPr>
        </p:nvSpPr>
        <p:spPr>
          <a:xfrm rot="5400000">
            <a:off x="7840662" y="-2513012"/>
            <a:ext cx="8702676" cy="210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68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8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8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9"/>
          <p:cNvSpPr txBox="1"/>
          <p:nvPr>
            <p:ph type="title"/>
          </p:nvPr>
        </p:nvSpPr>
        <p:spPr>
          <a:xfrm rot="5400000">
            <a:off x="14266862" y="3913188"/>
            <a:ext cx="11623676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9"/>
          <p:cNvSpPr txBox="1"/>
          <p:nvPr>
            <p:ph idx="1" type="body"/>
          </p:nvPr>
        </p:nvSpPr>
        <p:spPr>
          <a:xfrm rot="5400000">
            <a:off x="3598862" y="-1192212"/>
            <a:ext cx="11623676" cy="15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69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69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69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0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9"/>
          <p:cNvSpPr txBox="1"/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59"/>
          <p:cNvSpPr txBox="1"/>
          <p:nvPr>
            <p:ph idx="1" type="body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59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59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9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1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2"/>
          <p:cNvSpPr txBox="1"/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72"/>
          <p:cNvSpPr txBox="1"/>
          <p:nvPr>
            <p:ph idx="1" type="subTitle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76" name="Google Shape;176;p72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72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72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3"/>
          <p:cNvSpPr txBox="1"/>
          <p:nvPr>
            <p:ph type="title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73"/>
          <p:cNvSpPr txBox="1"/>
          <p:nvPr>
            <p:ph idx="1" type="body"/>
          </p:nvPr>
        </p:nvSpPr>
        <p:spPr>
          <a:xfrm>
            <a:off x="1663700" y="9178929"/>
            <a:ext cx="21031200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2" name="Google Shape;182;p73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73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73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4"/>
          <p:cNvSpPr txBox="1"/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74"/>
          <p:cNvSpPr txBox="1"/>
          <p:nvPr>
            <p:ph idx="1" type="body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74"/>
          <p:cNvSpPr txBox="1"/>
          <p:nvPr>
            <p:ph idx="2" type="body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74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74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74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subTitle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22" name="Google Shape;22;p30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5"/>
          <p:cNvSpPr txBox="1"/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75"/>
          <p:cNvSpPr txBox="1"/>
          <p:nvPr>
            <p:ph idx="1" type="body"/>
          </p:nvPr>
        </p:nvSpPr>
        <p:spPr>
          <a:xfrm>
            <a:off x="1679579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95" name="Google Shape;195;p75"/>
          <p:cNvSpPr txBox="1"/>
          <p:nvPr>
            <p:ph idx="2" type="body"/>
          </p:nvPr>
        </p:nvSpPr>
        <p:spPr>
          <a:xfrm>
            <a:off x="1679579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75"/>
          <p:cNvSpPr txBox="1"/>
          <p:nvPr>
            <p:ph idx="3" type="body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97" name="Google Shape;197;p75"/>
          <p:cNvSpPr txBox="1"/>
          <p:nvPr>
            <p:ph idx="4" type="body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75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75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75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6"/>
          <p:cNvSpPr txBox="1"/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76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76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76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7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77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77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8"/>
          <p:cNvSpPr txBox="1"/>
          <p:nvPr>
            <p:ph type="title"/>
          </p:nvPr>
        </p:nvSpPr>
        <p:spPr>
          <a:xfrm>
            <a:off x="1679579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78"/>
          <p:cNvSpPr txBox="1"/>
          <p:nvPr>
            <p:ph idx="1" type="body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35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indent="-584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indent="-533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482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482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indent="-482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indent="-482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indent="-482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/>
        </p:txBody>
      </p:sp>
      <p:sp>
        <p:nvSpPr>
          <p:cNvPr id="213" name="Google Shape;213;p78"/>
          <p:cNvSpPr txBox="1"/>
          <p:nvPr>
            <p:ph idx="2" type="body"/>
          </p:nvPr>
        </p:nvSpPr>
        <p:spPr>
          <a:xfrm>
            <a:off x="1679579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214" name="Google Shape;214;p78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78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78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9"/>
          <p:cNvSpPr txBox="1"/>
          <p:nvPr>
            <p:ph type="title"/>
          </p:nvPr>
        </p:nvSpPr>
        <p:spPr>
          <a:xfrm>
            <a:off x="1679579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79"/>
          <p:cNvSpPr/>
          <p:nvPr>
            <p:ph idx="2" type="pic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79"/>
          <p:cNvSpPr txBox="1"/>
          <p:nvPr>
            <p:ph idx="1" type="body"/>
          </p:nvPr>
        </p:nvSpPr>
        <p:spPr>
          <a:xfrm>
            <a:off x="1679579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221" name="Google Shape;221;p79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79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79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0"/>
          <p:cNvSpPr txBox="1"/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80"/>
          <p:cNvSpPr txBox="1"/>
          <p:nvPr>
            <p:ph idx="1" type="body"/>
          </p:nvPr>
        </p:nvSpPr>
        <p:spPr>
          <a:xfrm rot="5400000">
            <a:off x="7840662" y="-2513012"/>
            <a:ext cx="8702676" cy="210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80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80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80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1"/>
          <p:cNvSpPr txBox="1"/>
          <p:nvPr>
            <p:ph type="title"/>
          </p:nvPr>
        </p:nvSpPr>
        <p:spPr>
          <a:xfrm rot="5400000">
            <a:off x="14266862" y="3913188"/>
            <a:ext cx="11623676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81"/>
          <p:cNvSpPr txBox="1"/>
          <p:nvPr>
            <p:ph idx="1" type="body"/>
          </p:nvPr>
        </p:nvSpPr>
        <p:spPr>
          <a:xfrm rot="5400000">
            <a:off x="3598862" y="-1192212"/>
            <a:ext cx="11623676" cy="15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81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81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81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type="title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1663700" y="9178927"/>
            <a:ext cx="21031200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31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" type="body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2" type="body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/>
          <p:nvPr>
            <p:ph type="title"/>
          </p:nvPr>
        </p:nvSpPr>
        <p:spPr>
          <a:xfrm>
            <a:off x="1679576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" type="body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1" name="Google Shape;41;p33"/>
          <p:cNvSpPr txBox="1"/>
          <p:nvPr>
            <p:ph idx="2" type="body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3" type="body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3" name="Google Shape;43;p33"/>
          <p:cNvSpPr txBox="1"/>
          <p:nvPr>
            <p:ph idx="4" type="body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4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" type="body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35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indent="-584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indent="-533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482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482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indent="-482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indent="-482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indent="-482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/>
        </p:txBody>
      </p:sp>
      <p:sp>
        <p:nvSpPr>
          <p:cNvPr id="59" name="Google Shape;59;p36"/>
          <p:cNvSpPr txBox="1"/>
          <p:nvPr>
            <p:ph idx="2" type="body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60" name="Google Shape;60;p36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6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56"/>
          <p:cNvSpPr txBox="1"/>
          <p:nvPr>
            <p:ph idx="1" type="body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56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56"/>
          <p:cNvSpPr txBox="1"/>
          <p:nvPr>
            <p:ph idx="11" type="ftr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56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8"/>
          <p:cNvSpPr txBox="1"/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58"/>
          <p:cNvSpPr txBox="1"/>
          <p:nvPr>
            <p:ph idx="1" type="body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58"/>
          <p:cNvSpPr txBox="1"/>
          <p:nvPr>
            <p:ph idx="10" type="dt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58"/>
          <p:cNvSpPr txBox="1"/>
          <p:nvPr>
            <p:ph idx="11" type="ftr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58"/>
          <p:cNvSpPr txBox="1"/>
          <p:nvPr>
            <p:ph idx="12" type="sldNum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36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45.jpg"/><Relationship Id="rId5" Type="http://schemas.openxmlformats.org/officeDocument/2006/relationships/image" Target="../media/image52.png"/><Relationship Id="rId6" Type="http://schemas.openxmlformats.org/officeDocument/2006/relationships/image" Target="../media/image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41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.png"/><Relationship Id="rId11" Type="http://schemas.openxmlformats.org/officeDocument/2006/relationships/image" Target="../media/image33.png"/><Relationship Id="rId10" Type="http://schemas.openxmlformats.org/officeDocument/2006/relationships/image" Target="../media/image35.png"/><Relationship Id="rId13" Type="http://schemas.openxmlformats.org/officeDocument/2006/relationships/image" Target="../media/image38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5" Type="http://schemas.openxmlformats.org/officeDocument/2006/relationships/image" Target="../media/image37.png"/><Relationship Id="rId14" Type="http://schemas.openxmlformats.org/officeDocument/2006/relationships/image" Target="../media/image40.png"/><Relationship Id="rId17" Type="http://schemas.openxmlformats.org/officeDocument/2006/relationships/image" Target="../media/image47.png"/><Relationship Id="rId16" Type="http://schemas.openxmlformats.org/officeDocument/2006/relationships/image" Target="../media/image49.png"/><Relationship Id="rId5" Type="http://schemas.openxmlformats.org/officeDocument/2006/relationships/image" Target="../media/image29.png"/><Relationship Id="rId19" Type="http://schemas.openxmlformats.org/officeDocument/2006/relationships/image" Target="../media/image48.png"/><Relationship Id="rId6" Type="http://schemas.openxmlformats.org/officeDocument/2006/relationships/image" Target="../media/image30.png"/><Relationship Id="rId18" Type="http://schemas.openxmlformats.org/officeDocument/2006/relationships/image" Target="../media/image50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hyperlink" Target="https://forms.gle/9F18MLVMgZJL76aq5" TargetMode="External"/><Relationship Id="rId5" Type="http://schemas.openxmlformats.org/officeDocument/2006/relationships/hyperlink" Target="https://forms.gle/CzSU5LBYhRWHQrX78" TargetMode="External"/><Relationship Id="rId6" Type="http://schemas.openxmlformats.org/officeDocument/2006/relationships/hyperlink" Target="https://forms.gle/XaeJ6qGjVS2ApTEF6" TargetMode="External"/><Relationship Id="rId7" Type="http://schemas.openxmlformats.org/officeDocument/2006/relationships/hyperlink" Target="https://forms.gle/FtC4w8UHGGUMTzAS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"/>
          <p:cNvSpPr/>
          <p:nvPr/>
        </p:nvSpPr>
        <p:spPr>
          <a:xfrm>
            <a:off x="0" y="9462052"/>
            <a:ext cx="16967199" cy="3697357"/>
          </a:xfrm>
          <a:prstGeom prst="rect">
            <a:avLst/>
          </a:prstGeom>
          <a:gradFill>
            <a:gsLst>
              <a:gs pos="0">
                <a:srgbClr val="000000">
                  <a:alpha val="49411"/>
                </a:srgbClr>
              </a:gs>
              <a:gs pos="61000">
                <a:srgbClr val="000000">
                  <a:alpha val="29411"/>
                </a:srgbClr>
              </a:gs>
              <a:gs pos="100000">
                <a:srgbClr val="FFFFFF">
                  <a:alpha val="1843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"/>
          <p:cNvSpPr txBox="1"/>
          <p:nvPr/>
        </p:nvSpPr>
        <p:spPr>
          <a:xfrm>
            <a:off x="411742" y="9796002"/>
            <a:ext cx="1126342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Diseño y Gestión de Bases de Datos con SQL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"/>
          <p:cNvSpPr txBox="1"/>
          <p:nvPr/>
        </p:nvSpPr>
        <p:spPr>
          <a:xfrm>
            <a:off x="411742" y="12104326"/>
            <a:ext cx="92290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Introducción al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DATOS VS INFORMACIÓN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11"/>
          <p:cNvSpPr txBox="1"/>
          <p:nvPr>
            <p:ph idx="1" type="body"/>
          </p:nvPr>
        </p:nvSpPr>
        <p:spPr>
          <a:xfrm>
            <a:off x="3168502" y="3276634"/>
            <a:ext cx="18011554" cy="2192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s-CO" sz="4400">
                <a:latin typeface="Lato"/>
                <a:ea typeface="Lato"/>
                <a:cs typeface="Lato"/>
                <a:sym typeface="Lato"/>
              </a:rPr>
              <a:t>La </a:t>
            </a:r>
            <a:r>
              <a:rPr b="1" lang="es-CO" sz="4400">
                <a:latin typeface="Lato"/>
                <a:ea typeface="Lato"/>
                <a:cs typeface="Lato"/>
                <a:sym typeface="Lato"/>
              </a:rPr>
              <a:t>información</a:t>
            </a:r>
            <a:r>
              <a:rPr lang="es-CO" sz="4400">
                <a:latin typeface="Lato"/>
                <a:ea typeface="Lato"/>
                <a:cs typeface="Lato"/>
                <a:sym typeface="Lato"/>
              </a:rPr>
              <a:t> es el conjunto de </a:t>
            </a:r>
            <a:r>
              <a:rPr b="1" lang="es-CO" sz="4400">
                <a:latin typeface="Lato"/>
                <a:ea typeface="Lato"/>
                <a:cs typeface="Lato"/>
                <a:sym typeface="Lato"/>
              </a:rPr>
              <a:t>datos procesados</a:t>
            </a:r>
            <a:r>
              <a:rPr lang="es-CO" sz="44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s-CO" sz="4400">
                <a:latin typeface="Lato"/>
                <a:ea typeface="Lato"/>
                <a:cs typeface="Lato"/>
                <a:sym typeface="Lato"/>
              </a:rPr>
              <a:t>organizados</a:t>
            </a:r>
            <a:r>
              <a:rPr lang="es-CO" sz="4400">
                <a:latin typeface="Lato"/>
                <a:ea typeface="Lato"/>
                <a:cs typeface="Lato"/>
                <a:sym typeface="Lato"/>
              </a:rPr>
              <a:t> y </a:t>
            </a:r>
            <a:r>
              <a:rPr b="1" lang="es-CO" sz="4400">
                <a:latin typeface="Lato"/>
                <a:ea typeface="Lato"/>
                <a:cs typeface="Lato"/>
                <a:sym typeface="Lato"/>
              </a:rPr>
              <a:t>contextualizados</a:t>
            </a:r>
            <a:r>
              <a:rPr lang="es-CO" sz="4400">
                <a:latin typeface="Lato"/>
                <a:ea typeface="Lato"/>
                <a:cs typeface="Lato"/>
                <a:sym typeface="Lato"/>
              </a:rPr>
              <a:t> que tienen </a:t>
            </a:r>
            <a:r>
              <a:rPr b="1" lang="es-CO" sz="4400">
                <a:latin typeface="Lato"/>
                <a:ea typeface="Lato"/>
                <a:cs typeface="Lato"/>
                <a:sym typeface="Lato"/>
              </a:rPr>
              <a:t>significado</a:t>
            </a:r>
            <a:r>
              <a:rPr lang="es-CO" sz="4400">
                <a:latin typeface="Lato"/>
                <a:ea typeface="Lato"/>
                <a:cs typeface="Lato"/>
                <a:sym typeface="Lato"/>
              </a:rPr>
              <a:t> y </a:t>
            </a:r>
            <a:r>
              <a:rPr b="1" lang="es-CO" sz="4400">
                <a:latin typeface="Lato"/>
                <a:ea typeface="Lato"/>
                <a:cs typeface="Lato"/>
                <a:sym typeface="Lato"/>
              </a:rPr>
              <a:t>utilidad</a:t>
            </a:r>
            <a:r>
              <a:rPr lang="es-CO" sz="4400">
                <a:latin typeface="Lato"/>
                <a:ea typeface="Lato"/>
                <a:cs typeface="Lato"/>
                <a:sym typeface="Lato"/>
              </a:rPr>
              <a:t> para quien los recibe, permitiendo generar conocimiento o tomar decisiones.</a:t>
            </a:r>
            <a:endParaRPr sz="4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1"/>
          <p:cNvSpPr txBox="1"/>
          <p:nvPr/>
        </p:nvSpPr>
        <p:spPr>
          <a:xfrm>
            <a:off x="3168501" y="5628344"/>
            <a:ext cx="18011554" cy="2192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 </a:t>
            </a:r>
            <a:r>
              <a:rPr b="1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información</a:t>
            </a:r>
            <a:r>
              <a:rPr b="0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es el resultado de </a:t>
            </a:r>
            <a:r>
              <a:rPr b="1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procesar datos </a:t>
            </a:r>
            <a:r>
              <a:rPr b="0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través de un sistema, con el objetivo de convertirlos en contenido </a:t>
            </a:r>
            <a:r>
              <a:rPr b="1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comprensible</a:t>
            </a:r>
            <a:r>
              <a:rPr b="0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relevante</a:t>
            </a:r>
            <a:r>
              <a:rPr b="0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b="1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aplicable</a:t>
            </a:r>
            <a:r>
              <a:rPr b="0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para los usuarios.</a:t>
            </a:r>
            <a:endParaRPr b="0" i="0" sz="4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11"/>
          <p:cNvSpPr txBox="1"/>
          <p:nvPr/>
        </p:nvSpPr>
        <p:spPr>
          <a:xfrm>
            <a:off x="3168501" y="7980054"/>
            <a:ext cx="18011554" cy="2192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 información es cualquier mensaje o conjunto de datos que permite </a:t>
            </a:r>
            <a:r>
              <a:rPr b="1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comprender</a:t>
            </a:r>
            <a:r>
              <a:rPr b="0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una situación, </a:t>
            </a:r>
            <a:r>
              <a:rPr b="1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responder</a:t>
            </a:r>
            <a:r>
              <a:rPr b="0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una pregunta o </a:t>
            </a:r>
            <a:r>
              <a:rPr b="1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resolver</a:t>
            </a:r>
            <a:r>
              <a:rPr b="0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un problema. </a:t>
            </a:r>
            <a:endParaRPr b="0" i="0" sz="4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5813" y="10490515"/>
            <a:ext cx="2192959" cy="219295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1"/>
          <p:cNvSpPr/>
          <p:nvPr/>
        </p:nvSpPr>
        <p:spPr>
          <a:xfrm>
            <a:off x="7835341" y="10331764"/>
            <a:ext cx="10962613" cy="1247970"/>
          </a:xfrm>
          <a:prstGeom prst="wedgeRoundRectCallout">
            <a:avLst>
              <a:gd fmla="val -49565" name="adj1"/>
              <a:gd fmla="val 81288" name="adj2"/>
              <a:gd fmla="val 16667" name="adj3"/>
            </a:avLst>
          </a:prstGeom>
          <a:solidFill>
            <a:srgbClr val="F2F2F2"/>
          </a:solidFill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 30ºC la reacción ocurre a mayor velocidad”</a:t>
            </a:r>
            <a:endParaRPr/>
          </a:p>
        </p:txBody>
      </p:sp>
      <p:pic>
        <p:nvPicPr>
          <p:cNvPr id="360" name="Google Shape;36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31276" y="10539583"/>
            <a:ext cx="2396392" cy="2396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45"/>
          <p:cNvGrpSpPr/>
          <p:nvPr/>
        </p:nvGrpSpPr>
        <p:grpSpPr>
          <a:xfrm>
            <a:off x="9183368" y="5301576"/>
            <a:ext cx="7091406" cy="3295952"/>
            <a:chOff x="9183368" y="5301576"/>
            <a:chExt cx="7091406" cy="3295952"/>
          </a:xfrm>
        </p:grpSpPr>
        <p:sp>
          <p:nvSpPr>
            <p:cNvPr id="366" name="Google Shape;366;p45"/>
            <p:cNvSpPr/>
            <p:nvPr/>
          </p:nvSpPr>
          <p:spPr>
            <a:xfrm>
              <a:off x="9183368" y="5301576"/>
              <a:ext cx="1131025" cy="1098276"/>
            </a:xfrm>
            <a:prstGeom prst="rect">
              <a:avLst/>
            </a:prstGeom>
            <a:solidFill>
              <a:srgbClr val="F9D1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10402096" y="6368857"/>
              <a:ext cx="1131025" cy="1098276"/>
            </a:xfrm>
            <a:prstGeom prst="rect">
              <a:avLst/>
            </a:prstGeom>
            <a:solidFill>
              <a:srgbClr val="F9D1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11555208" y="6395091"/>
              <a:ext cx="1131025" cy="1098276"/>
            </a:xfrm>
            <a:prstGeom prst="rect">
              <a:avLst/>
            </a:prstGeom>
            <a:solidFill>
              <a:srgbClr val="F9D1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12686233" y="7499252"/>
              <a:ext cx="1131025" cy="1098276"/>
            </a:xfrm>
            <a:prstGeom prst="rect">
              <a:avLst/>
            </a:prstGeom>
            <a:solidFill>
              <a:srgbClr val="F9D1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15143749" y="6414475"/>
              <a:ext cx="1131025" cy="1098276"/>
            </a:xfrm>
            <a:prstGeom prst="rect">
              <a:avLst/>
            </a:prstGeom>
            <a:solidFill>
              <a:srgbClr val="F9D1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13956959" y="6414475"/>
              <a:ext cx="1131025" cy="1098276"/>
            </a:xfrm>
            <a:prstGeom prst="rect">
              <a:avLst/>
            </a:prstGeom>
            <a:solidFill>
              <a:srgbClr val="F9D1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45"/>
          <p:cNvGrpSpPr/>
          <p:nvPr/>
        </p:nvGrpSpPr>
        <p:grpSpPr>
          <a:xfrm>
            <a:off x="8008169" y="8668025"/>
            <a:ext cx="8185302" cy="4457276"/>
            <a:chOff x="8008169" y="8668025"/>
            <a:chExt cx="8185302" cy="4457276"/>
          </a:xfrm>
        </p:grpSpPr>
        <p:sp>
          <p:nvSpPr>
            <p:cNvPr id="373" name="Google Shape;373;p45"/>
            <p:cNvSpPr/>
            <p:nvPr/>
          </p:nvSpPr>
          <p:spPr>
            <a:xfrm>
              <a:off x="8008169" y="8692243"/>
              <a:ext cx="1131025" cy="1098276"/>
            </a:xfrm>
            <a:prstGeom prst="rect">
              <a:avLst/>
            </a:prstGeom>
            <a:solidFill>
              <a:srgbClr val="DB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9227542" y="8668025"/>
              <a:ext cx="1131025" cy="1098276"/>
            </a:xfrm>
            <a:prstGeom prst="rect">
              <a:avLst/>
            </a:prstGeom>
            <a:solidFill>
              <a:srgbClr val="DB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10358567" y="9773290"/>
              <a:ext cx="1131025" cy="1098276"/>
            </a:xfrm>
            <a:prstGeom prst="rect">
              <a:avLst/>
            </a:prstGeom>
            <a:solidFill>
              <a:srgbClr val="DB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11572595" y="10925579"/>
              <a:ext cx="1131025" cy="1098276"/>
            </a:xfrm>
            <a:prstGeom prst="rect">
              <a:avLst/>
            </a:prstGeom>
            <a:solidFill>
              <a:srgbClr val="DB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12731502" y="11988611"/>
              <a:ext cx="1131025" cy="1098276"/>
            </a:xfrm>
            <a:prstGeom prst="rect">
              <a:avLst/>
            </a:prstGeom>
            <a:solidFill>
              <a:srgbClr val="DB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13938640" y="12027025"/>
              <a:ext cx="1131025" cy="1098276"/>
            </a:xfrm>
            <a:prstGeom prst="rect">
              <a:avLst/>
            </a:prstGeom>
            <a:solidFill>
              <a:srgbClr val="DB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15062446" y="10861118"/>
              <a:ext cx="1131025" cy="1098276"/>
            </a:xfrm>
            <a:prstGeom prst="rect">
              <a:avLst/>
            </a:prstGeom>
            <a:solidFill>
              <a:srgbClr val="DBB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45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SUMARSE AL CAMINO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5"/>
          <p:cNvSpPr txBox="1"/>
          <p:nvPr>
            <p:ph idx="1" type="body"/>
          </p:nvPr>
        </p:nvSpPr>
        <p:spPr>
          <a:xfrm>
            <a:off x="3203944" y="3276635"/>
            <a:ext cx="16063344" cy="1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s-CO" sz="4000">
                <a:latin typeface="Lato"/>
                <a:ea typeface="Lato"/>
                <a:cs typeface="Lato"/>
                <a:sym typeface="Lato"/>
              </a:rPr>
              <a:t>Las organizaciones tienen </a:t>
            </a:r>
            <a:r>
              <a:rPr b="1" lang="es-CO" sz="4000">
                <a:latin typeface="Lato"/>
                <a:ea typeface="Lato"/>
                <a:cs typeface="Lato"/>
                <a:sym typeface="Lato"/>
              </a:rPr>
              <a:t>nortes estratégicos</a:t>
            </a:r>
            <a:r>
              <a:rPr lang="es-CO" sz="4000">
                <a:latin typeface="Lato"/>
                <a:ea typeface="Lato"/>
                <a:cs typeface="Lato"/>
                <a:sym typeface="Lato"/>
              </a:rPr>
              <a:t> hacia los cuales caminar.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3374065" y="4636023"/>
            <a:ext cx="4799576" cy="647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32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Línea de trabajo 1</a:t>
            </a:r>
            <a:endParaRPr/>
          </a:p>
          <a:p>
            <a:pPr indent="-2921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5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4" name="Google Shape;384;p45"/>
          <p:cNvGrpSpPr/>
          <p:nvPr/>
        </p:nvGrpSpPr>
        <p:grpSpPr>
          <a:xfrm>
            <a:off x="4022400" y="4992654"/>
            <a:ext cx="3394192" cy="3699589"/>
            <a:chOff x="4022400" y="4992654"/>
            <a:chExt cx="3394192" cy="3699589"/>
          </a:xfrm>
        </p:grpSpPr>
        <p:pic>
          <p:nvPicPr>
            <p:cNvPr descr="Peón contorno" id="385" name="Google Shape;385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92862" y="5921719"/>
              <a:ext cx="2023730" cy="2023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ón contorno" id="386" name="Google Shape;386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98330" y="4992654"/>
              <a:ext cx="2023730" cy="2023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ón contorno" id="387" name="Google Shape;387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22400" y="6668513"/>
              <a:ext cx="2023730" cy="20237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45"/>
          <p:cNvGrpSpPr/>
          <p:nvPr/>
        </p:nvGrpSpPr>
        <p:grpSpPr>
          <a:xfrm>
            <a:off x="4206072" y="9856673"/>
            <a:ext cx="3106227" cy="2486871"/>
            <a:chOff x="4206072" y="9856673"/>
            <a:chExt cx="3106227" cy="2486871"/>
          </a:xfrm>
        </p:grpSpPr>
        <p:pic>
          <p:nvPicPr>
            <p:cNvPr descr="Peón contorno" id="389" name="Google Shape;389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06072" y="9856673"/>
              <a:ext cx="2023730" cy="2023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ón contorno" id="390" name="Google Shape;390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88569" y="10319814"/>
              <a:ext cx="2023730" cy="20237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45"/>
          <p:cNvSpPr txBox="1"/>
          <p:nvPr/>
        </p:nvSpPr>
        <p:spPr>
          <a:xfrm>
            <a:off x="3374065" y="9339485"/>
            <a:ext cx="4799576" cy="647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3200" u="none" cap="none" strike="noStrike">
                <a:solidFill>
                  <a:srgbClr val="9437FF"/>
                </a:solidFill>
                <a:latin typeface="Lato"/>
                <a:ea typeface="Lato"/>
                <a:cs typeface="Lato"/>
                <a:sym typeface="Lato"/>
              </a:rPr>
              <a:t>Línea de trabajo 2</a:t>
            </a:r>
            <a:endParaRPr/>
          </a:p>
          <a:p>
            <a:pPr indent="-2921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5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2" name="Google Shape;392;p45"/>
          <p:cNvGrpSpPr/>
          <p:nvPr/>
        </p:nvGrpSpPr>
        <p:grpSpPr>
          <a:xfrm>
            <a:off x="7992522" y="4182333"/>
            <a:ext cx="9503009" cy="8937747"/>
            <a:chOff x="8258933" y="4047921"/>
            <a:chExt cx="9503009" cy="8937747"/>
          </a:xfrm>
        </p:grpSpPr>
        <p:sp>
          <p:nvSpPr>
            <p:cNvPr id="393" name="Google Shape;393;p45"/>
            <p:cNvSpPr/>
            <p:nvPr/>
          </p:nvSpPr>
          <p:spPr>
            <a:xfrm>
              <a:off x="8258933" y="4047921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9449779" y="5153186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8258933" y="6258451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9449779" y="7394711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8258933" y="8519635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9449779" y="9624900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8258933" y="10730165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9449779" y="11866425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10636569" y="4054910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11827415" y="5160175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0636569" y="6265440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1827415" y="7401700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0636569" y="8526624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11827415" y="9631889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10636569" y="10737154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11827415" y="11873414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13002614" y="4054910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14193460" y="5160175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13002614" y="6265440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14193460" y="7401700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13002614" y="8526624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14193460" y="9631889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3002614" y="10737154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14193460" y="11873414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15380250" y="4061899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16571096" y="5167164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15380250" y="6272429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16571096" y="7408689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15380250" y="8533613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16571096" y="9638878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5380250" y="10744143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6571096" y="11880403"/>
              <a:ext cx="1190846" cy="1105265"/>
            </a:xfrm>
            <a:prstGeom prst="rect">
              <a:avLst/>
            </a:prstGeom>
            <a:noFill/>
            <a:ln cap="flat" cmpd="sng" w="76200">
              <a:solidFill>
                <a:srgbClr val="26262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45"/>
          <p:cNvGrpSpPr/>
          <p:nvPr/>
        </p:nvGrpSpPr>
        <p:grpSpPr>
          <a:xfrm>
            <a:off x="13365255" y="4257276"/>
            <a:ext cx="4551058" cy="7653685"/>
            <a:chOff x="13219058" y="4122945"/>
            <a:chExt cx="4551058" cy="7653685"/>
          </a:xfrm>
        </p:grpSpPr>
        <p:pic>
          <p:nvPicPr>
            <p:cNvPr descr="Escena de un castillo con relleno sólido" id="426" name="Google Shape;426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911877" y="4122945"/>
              <a:ext cx="2032410" cy="2032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cena de un castillo con relleno sólido" id="427" name="Google Shape;427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219058" y="7402825"/>
              <a:ext cx="2032410" cy="2032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cena de un castillo con relleno sólido" id="428" name="Google Shape;428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37706" y="9744220"/>
              <a:ext cx="2032410" cy="2032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45"/>
          <p:cNvSpPr txBox="1"/>
          <p:nvPr/>
        </p:nvSpPr>
        <p:spPr>
          <a:xfrm>
            <a:off x="16557828" y="4387554"/>
            <a:ext cx="1489039" cy="512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8648"/>
              <a:buFont typeface="Arial"/>
              <a:buNone/>
            </a:pPr>
            <a:r>
              <a:rPr b="0" i="0" lang="es-CO" sz="3200" u="none" cap="none" strike="noStrike">
                <a:solidFill>
                  <a:srgbClr val="FF2F92"/>
                </a:solidFill>
                <a:latin typeface="Lato"/>
                <a:ea typeface="Lato"/>
                <a:cs typeface="Lato"/>
                <a:sym typeface="Lato"/>
              </a:rPr>
              <a:t>KPIs</a:t>
            </a:r>
            <a:endParaRPr b="0" i="0" sz="3200" u="none" cap="none" strike="noStrike">
              <a:solidFill>
                <a:srgbClr val="FF2F9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8648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2F9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12605004" y="12261990"/>
            <a:ext cx="2701313" cy="582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3200" u="none" cap="none" strike="noStrike">
                <a:solidFill>
                  <a:srgbClr val="9437FF"/>
                </a:solidFill>
                <a:latin typeface="Lato"/>
                <a:ea typeface="Lato"/>
                <a:cs typeface="Lato"/>
                <a:sym typeface="Lato"/>
              </a:rPr>
              <a:t>Información</a:t>
            </a:r>
            <a:endParaRPr/>
          </a:p>
          <a:p>
            <a:pPr indent="-2921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9437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10221938" y="6609112"/>
            <a:ext cx="2701313" cy="582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32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Información</a:t>
            </a:r>
            <a:endParaRPr/>
          </a:p>
          <a:p>
            <a:pPr indent="-2921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14724277" y="7643814"/>
            <a:ext cx="1489039" cy="512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8648"/>
              <a:buFont typeface="Arial"/>
              <a:buNone/>
            </a:pPr>
            <a:r>
              <a:rPr b="0" i="0" lang="es-CO" sz="3200" u="none" cap="none" strike="noStrike">
                <a:solidFill>
                  <a:srgbClr val="FF2F92"/>
                </a:solidFill>
                <a:latin typeface="Lato"/>
                <a:ea typeface="Lato"/>
                <a:cs typeface="Lato"/>
                <a:sym typeface="Lato"/>
              </a:rPr>
              <a:t>KPIs</a:t>
            </a:r>
            <a:endParaRPr b="0" i="0" sz="3200" u="none" cap="none" strike="noStrike">
              <a:solidFill>
                <a:srgbClr val="FF2F9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8648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2F9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17217183" y="10045628"/>
            <a:ext cx="1489039" cy="512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8648"/>
              <a:buFont typeface="Arial"/>
              <a:buNone/>
            </a:pPr>
            <a:r>
              <a:rPr b="0" i="0" lang="es-CO" sz="3200" u="none" cap="none" strike="noStrike">
                <a:solidFill>
                  <a:srgbClr val="FF2F92"/>
                </a:solidFill>
                <a:latin typeface="Lato"/>
                <a:ea typeface="Lato"/>
                <a:cs typeface="Lato"/>
                <a:sym typeface="Lato"/>
              </a:rPr>
              <a:t>KPIs</a:t>
            </a:r>
            <a:endParaRPr b="0" i="0" sz="3200" u="none" cap="none" strike="noStrike">
              <a:solidFill>
                <a:srgbClr val="FF2F9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8648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2F9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19311462" y="5065105"/>
            <a:ext cx="3629502" cy="5367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Las iniciativas de datos se pueden pensar para contribuir de </a:t>
            </a:r>
            <a:r>
              <a:rPr b="1" i="0" lang="es-CO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formas concretas</a:t>
            </a:r>
            <a:r>
              <a:rPr b="0" i="0" lang="es-CO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 esos </a:t>
            </a:r>
            <a:r>
              <a:rPr b="1" i="0" lang="es-CO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objetivos estratégicos</a:t>
            </a:r>
            <a:r>
              <a:rPr b="0" i="0" lang="es-CO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4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VALOR DE LOS DATOS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46"/>
          <p:cNvSpPr txBox="1"/>
          <p:nvPr>
            <p:ph idx="1" type="body"/>
          </p:nvPr>
        </p:nvSpPr>
        <p:spPr>
          <a:xfrm>
            <a:off x="3203944" y="3276635"/>
            <a:ext cx="16063344" cy="1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s-CO" sz="4000">
                <a:latin typeface="Lato"/>
                <a:ea typeface="Lato"/>
                <a:cs typeface="Lato"/>
                <a:sym typeface="Lato"/>
              </a:rPr>
              <a:t>Los datos por si solos no son suficientes. Se requiere procesarlos para obtener </a:t>
            </a:r>
            <a:r>
              <a:rPr b="1" lang="es-CO" sz="4000">
                <a:latin typeface="Lato"/>
                <a:ea typeface="Lato"/>
                <a:cs typeface="Lato"/>
                <a:sym typeface="Lato"/>
              </a:rPr>
              <a:t>información</a:t>
            </a:r>
            <a:r>
              <a:rPr lang="es-CO" sz="4000">
                <a:latin typeface="Lato"/>
                <a:ea typeface="Lato"/>
                <a:cs typeface="Lato"/>
                <a:sym typeface="Lato"/>
              </a:rPr>
              <a:t>, a partir de la cual se genera </a:t>
            </a:r>
            <a:r>
              <a:rPr b="1" lang="es-CO" sz="4000">
                <a:latin typeface="Lato"/>
                <a:ea typeface="Lato"/>
                <a:cs typeface="Lato"/>
                <a:sym typeface="Lato"/>
              </a:rPr>
              <a:t>valor</a:t>
            </a:r>
            <a:r>
              <a:rPr lang="es-CO" sz="4000">
                <a:latin typeface="Lato"/>
                <a:ea typeface="Lato"/>
                <a:cs typeface="Lato"/>
                <a:sym typeface="Lato"/>
              </a:rPr>
              <a:t>.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8330" y="8831542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59764" y="8587118"/>
            <a:ext cx="14478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6"/>
          <p:cNvSpPr/>
          <p:nvPr/>
        </p:nvSpPr>
        <p:spPr>
          <a:xfrm rot="5400000">
            <a:off x="11804624" y="1399648"/>
            <a:ext cx="710134" cy="13194370"/>
          </a:xfrm>
          <a:custGeom>
            <a:rect b="b" l="l" r="r" t="t"/>
            <a:pathLst>
              <a:path extrusionOk="0" h="13194370" w="710134">
                <a:moveTo>
                  <a:pt x="710134" y="13194370"/>
                </a:moveTo>
                <a:cubicBezTo>
                  <a:pt x="473970" y="13169657"/>
                  <a:pt x="340815" y="12988729"/>
                  <a:pt x="355067" y="12723111"/>
                </a:cubicBezTo>
                <a:cubicBezTo>
                  <a:pt x="487949" y="12026273"/>
                  <a:pt x="270116" y="9575171"/>
                  <a:pt x="355067" y="7068444"/>
                </a:cubicBezTo>
                <a:cubicBezTo>
                  <a:pt x="350774" y="6812367"/>
                  <a:pt x="190479" y="6628241"/>
                  <a:pt x="0" y="6597185"/>
                </a:cubicBezTo>
                <a:cubicBezTo>
                  <a:pt x="164900" y="6580116"/>
                  <a:pt x="370207" y="6393429"/>
                  <a:pt x="355067" y="6125926"/>
                </a:cubicBezTo>
                <a:cubicBezTo>
                  <a:pt x="305534" y="3990660"/>
                  <a:pt x="340258" y="1571096"/>
                  <a:pt x="355067" y="471259"/>
                </a:cubicBezTo>
                <a:cubicBezTo>
                  <a:pt x="330498" y="207228"/>
                  <a:pt x="487426" y="25053"/>
                  <a:pt x="710134" y="0"/>
                </a:cubicBezTo>
                <a:cubicBezTo>
                  <a:pt x="661903" y="1543793"/>
                  <a:pt x="794589" y="9978621"/>
                  <a:pt x="710134" y="13194370"/>
                </a:cubicBezTo>
                <a:close/>
              </a:path>
              <a:path extrusionOk="0" fill="none" h="13194370" w="710134">
                <a:moveTo>
                  <a:pt x="710134" y="13194370"/>
                </a:moveTo>
                <a:cubicBezTo>
                  <a:pt x="506996" y="13193870"/>
                  <a:pt x="337197" y="12946953"/>
                  <a:pt x="355067" y="12723111"/>
                </a:cubicBezTo>
                <a:cubicBezTo>
                  <a:pt x="287136" y="9914140"/>
                  <a:pt x="500637" y="7869797"/>
                  <a:pt x="355067" y="7068444"/>
                </a:cubicBezTo>
                <a:cubicBezTo>
                  <a:pt x="337039" y="6840411"/>
                  <a:pt x="210842" y="6608141"/>
                  <a:pt x="0" y="6597185"/>
                </a:cubicBezTo>
                <a:cubicBezTo>
                  <a:pt x="194817" y="6627648"/>
                  <a:pt x="389782" y="6365603"/>
                  <a:pt x="355067" y="6125926"/>
                </a:cubicBezTo>
                <a:cubicBezTo>
                  <a:pt x="369014" y="3404462"/>
                  <a:pt x="303334" y="2953972"/>
                  <a:pt x="355067" y="471259"/>
                </a:cubicBezTo>
                <a:cubicBezTo>
                  <a:pt x="357608" y="216022"/>
                  <a:pt x="509186" y="2558"/>
                  <a:pt x="710134" y="0"/>
                </a:cubicBezTo>
              </a:path>
              <a:path extrusionOk="0" fill="none" h="13194370" w="710134">
                <a:moveTo>
                  <a:pt x="710134" y="13194370"/>
                </a:moveTo>
                <a:cubicBezTo>
                  <a:pt x="556484" y="13218134"/>
                  <a:pt x="362774" y="12985233"/>
                  <a:pt x="355067" y="12723111"/>
                </a:cubicBezTo>
                <a:cubicBezTo>
                  <a:pt x="192870" y="12042562"/>
                  <a:pt x="282905" y="8298467"/>
                  <a:pt x="355067" y="7068444"/>
                </a:cubicBezTo>
                <a:cubicBezTo>
                  <a:pt x="366479" y="6825163"/>
                  <a:pt x="198032" y="6617218"/>
                  <a:pt x="0" y="6597185"/>
                </a:cubicBezTo>
                <a:cubicBezTo>
                  <a:pt x="212780" y="6622881"/>
                  <a:pt x="370020" y="6404511"/>
                  <a:pt x="355067" y="6125926"/>
                </a:cubicBezTo>
                <a:cubicBezTo>
                  <a:pt x="505506" y="3997572"/>
                  <a:pt x="269188" y="1766201"/>
                  <a:pt x="355067" y="471259"/>
                </a:cubicBezTo>
                <a:cubicBezTo>
                  <a:pt x="344417" y="212739"/>
                  <a:pt x="484216" y="-20575"/>
                  <a:pt x="710134" y="0"/>
                </a:cubicBezTo>
              </a:path>
            </a:pathLst>
          </a:custGeom>
          <a:noFill/>
          <a:ln cap="flat" cmpd="sng" w="76200">
            <a:solidFill>
              <a:srgbClr val="FF5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3168502" y="10418641"/>
            <a:ext cx="4799576" cy="1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Automatización/ agilización de tareas y procesos</a:t>
            </a:r>
            <a:endParaRPr/>
          </a:p>
          <a:p>
            <a:pPr indent="-2921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6"/>
          <p:cNvSpPr txBox="1"/>
          <p:nvPr/>
        </p:nvSpPr>
        <p:spPr>
          <a:xfrm>
            <a:off x="16357088" y="10284069"/>
            <a:ext cx="4799576" cy="1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Reducciones de costos e identificación de nuevas fuentes de ingresos</a:t>
            </a:r>
            <a:endParaRPr/>
          </a:p>
          <a:p>
            <a:pPr indent="-2921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7" name="Google Shape;44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0115" y="5648930"/>
            <a:ext cx="1987068" cy="198706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6"/>
          <p:cNvSpPr txBox="1"/>
          <p:nvPr/>
        </p:nvSpPr>
        <p:spPr>
          <a:xfrm>
            <a:off x="11383020" y="5823019"/>
            <a:ext cx="4799576" cy="1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s-CO" sz="3600" u="none" cap="none" strike="noStrike">
                <a:solidFill>
                  <a:srgbClr val="FF5633"/>
                </a:solidFill>
                <a:latin typeface="Lato"/>
                <a:ea typeface="Lato"/>
                <a:cs typeface="Lato"/>
                <a:sym typeface="Lato"/>
              </a:rPr>
              <a:t>Toma de decisiones basadas en datos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0" i="1" lang="es-CO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data-driven</a:t>
            </a:r>
            <a:r>
              <a:rPr b="0" i="0" lang="es-CO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/>
          </a:p>
          <a:p>
            <a:pPr indent="-2921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EJERCICIO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47"/>
          <p:cNvSpPr txBox="1"/>
          <p:nvPr>
            <p:ph idx="1" type="body"/>
          </p:nvPr>
        </p:nvSpPr>
        <p:spPr>
          <a:xfrm>
            <a:off x="3203950" y="3276625"/>
            <a:ext cx="182004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s-CO" sz="4000">
                <a:latin typeface="Lato"/>
                <a:ea typeface="Lato"/>
                <a:cs typeface="Lato"/>
                <a:sym typeface="Lato"/>
              </a:rPr>
              <a:t>Organización: </a:t>
            </a:r>
            <a:r>
              <a:rPr lang="es-CO" sz="4000">
                <a:latin typeface="Lato"/>
                <a:ea typeface="Lato"/>
                <a:cs typeface="Lato"/>
                <a:sym typeface="Lato"/>
              </a:rPr>
              <a:t>Transporte Rápido S.A. es una empresa de mensajería con decenas de rutas diarias en distintas ciudades. El equipo operativo busca mejorar su desempeño diario.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7"/>
          <p:cNvSpPr txBox="1"/>
          <p:nvPr/>
        </p:nvSpPr>
        <p:spPr>
          <a:xfrm>
            <a:off x="3298450" y="5999225"/>
            <a:ext cx="180114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Iniciativa: </a:t>
            </a:r>
            <a:r>
              <a:rPr b="0" i="0" lang="es-CO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Implementan una app interna que sugiere rutas óptimas a los conductores, tomando en cuenta el historial de entregas, tráfico en tiempo real y clima.</a:t>
            </a:r>
            <a:endParaRPr b="0" i="0" sz="4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47"/>
          <p:cNvSpPr txBox="1"/>
          <p:nvPr/>
        </p:nvSpPr>
        <p:spPr>
          <a:xfrm>
            <a:off x="3298450" y="10195725"/>
            <a:ext cx="180114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Esta iniciativa contribuye mediante la </a:t>
            </a:r>
            <a:r>
              <a:rPr b="1" i="0" lang="es-CO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reducción de tiempo operativo</a:t>
            </a:r>
            <a:r>
              <a:rPr b="0" i="0" lang="es-CO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al facilitar herramientas que agilizan el trabajo diario y mejoran la eficiencia logística.</a:t>
            </a:r>
            <a:endParaRPr b="0" i="0" sz="4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47"/>
          <p:cNvSpPr txBox="1"/>
          <p:nvPr/>
        </p:nvSpPr>
        <p:spPr>
          <a:xfrm>
            <a:off x="3386500" y="8547500"/>
            <a:ext cx="178353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s-CO" sz="4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¿De qué manera esta iniciativa contribuye a los objetivos de la organización?</a:t>
            </a:r>
            <a:endParaRPr b="1" i="0" sz="4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EJERCICIO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3203944" y="3276635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s-CO" sz="4000">
                <a:latin typeface="Lato"/>
                <a:ea typeface="Lato"/>
                <a:cs typeface="Lato"/>
                <a:sym typeface="Lato"/>
              </a:rPr>
              <a:t>Organización: </a:t>
            </a:r>
            <a:r>
              <a:rPr lang="es-CO" sz="4000">
                <a:latin typeface="Lato"/>
                <a:ea typeface="Lato"/>
                <a:cs typeface="Lato"/>
                <a:sym typeface="Lato"/>
              </a:rPr>
              <a:t>Farmacia SanaVida tiene 30 sucursales y uno de sus desafíos es gestionar adecuadamente el inventario de medicamentos, evitando desperdicios y manteniendo disponibilidad.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8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3203944" y="5999217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Iniciativa: </a:t>
            </a: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Desarrollan un dashboard que analiza ventas históricas y patrones estacionales para ajustar automáticamente las cantidades de productos solicitados por tienda.</a:t>
            </a:r>
            <a:endParaRPr b="0" i="0"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3168502" y="10635942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Esta iniciativa contribuye mediante la </a:t>
            </a:r>
            <a:r>
              <a:rPr b="1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reducción de costos</a:t>
            </a: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al disminuir pérdidas por productos vencidos y optimizar el inventario.</a:t>
            </a:r>
            <a:endParaRPr b="0" i="0"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48"/>
          <p:cNvSpPr txBox="1"/>
          <p:nvPr/>
        </p:nvSpPr>
        <p:spPr>
          <a:xfrm>
            <a:off x="3168502" y="8721799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s-CO" sz="4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¿De qué manera esta iniciativa contribuye a los objetivos de la organización?</a:t>
            </a:r>
            <a:endParaRPr b="1" i="0" sz="4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EJERCICIO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49"/>
          <p:cNvSpPr txBox="1"/>
          <p:nvPr>
            <p:ph idx="1" type="body"/>
          </p:nvPr>
        </p:nvSpPr>
        <p:spPr>
          <a:xfrm>
            <a:off x="3203944" y="3276635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s-CO" sz="4000">
                <a:latin typeface="Lato"/>
                <a:ea typeface="Lato"/>
                <a:cs typeface="Lato"/>
                <a:sym typeface="Lato"/>
              </a:rPr>
              <a:t>Organización: </a:t>
            </a:r>
            <a:r>
              <a:rPr lang="es-CO" sz="4000">
                <a:latin typeface="Lato"/>
                <a:ea typeface="Lato"/>
                <a:cs typeface="Lato"/>
                <a:sym typeface="Lato"/>
              </a:rPr>
              <a:t>Café Colibrí planea expandirse abriendo una nueva sede. La dirección tiene tres ubicaciones posibles, pero no está segura de cuál elegir.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9"/>
          <p:cNvSpPr txBox="1"/>
          <p:nvPr/>
        </p:nvSpPr>
        <p:spPr>
          <a:xfrm>
            <a:off x="3203944" y="5999217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Iniciativa: </a:t>
            </a: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 equipo recopila y analiza datos sobre comportamiento de clientes actuales, flujo peatonal y compras en la zona para tomar una decisión más fundamentada.</a:t>
            </a:r>
            <a:endParaRPr b="0" i="0"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49"/>
          <p:cNvSpPr txBox="1"/>
          <p:nvPr/>
        </p:nvSpPr>
        <p:spPr>
          <a:xfrm>
            <a:off x="3203944" y="10377581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Esta iniciativa promueve la </a:t>
            </a:r>
            <a:r>
              <a:rPr b="1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toma de decisiones informadas</a:t>
            </a: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al usar datos para evaluar con mayor precisión qué opción tiene más probabilidad de éxito.</a:t>
            </a:r>
            <a:endParaRPr b="0" i="0"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9"/>
          <p:cNvSpPr txBox="1"/>
          <p:nvPr/>
        </p:nvSpPr>
        <p:spPr>
          <a:xfrm>
            <a:off x="2948763" y="8511381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s-CO" sz="4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¿De qué manera esta iniciativa contribuye a los objetivos de la organización?</a:t>
            </a:r>
            <a:endParaRPr b="1" i="0" sz="4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EJERCICIO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50"/>
          <p:cNvSpPr txBox="1"/>
          <p:nvPr>
            <p:ph idx="1" type="body"/>
          </p:nvPr>
        </p:nvSpPr>
        <p:spPr>
          <a:xfrm>
            <a:off x="3203944" y="3276635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s-CO" sz="4000">
                <a:latin typeface="Lato"/>
                <a:ea typeface="Lato"/>
                <a:cs typeface="Lato"/>
                <a:sym typeface="Lato"/>
              </a:rPr>
              <a:t>Organización: </a:t>
            </a:r>
            <a:r>
              <a:rPr lang="es-CO" sz="4000">
                <a:latin typeface="Lato"/>
                <a:ea typeface="Lato"/>
                <a:cs typeface="Lato"/>
                <a:sym typeface="Lato"/>
              </a:rPr>
              <a:t>Colegio Horizonte está probando una nueva metodología educativa. Quiere saber si esta mejora los resultados sin generar efectos negativos en los estudiantes.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50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0"/>
          <p:cNvSpPr txBox="1"/>
          <p:nvPr/>
        </p:nvSpPr>
        <p:spPr>
          <a:xfrm>
            <a:off x="3203944" y="5999217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Iniciativa: </a:t>
            </a: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Llevan un monitoreo semanal de datos académicos y emocionales, buscando patrones que alerten sobre posibles dificultades o mejoras.</a:t>
            </a:r>
            <a:endParaRPr b="0" i="0"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50"/>
          <p:cNvSpPr txBox="1"/>
          <p:nvPr/>
        </p:nvSpPr>
        <p:spPr>
          <a:xfrm>
            <a:off x="3203944" y="10174453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Esta iniciativa contribuye a la </a:t>
            </a:r>
            <a:r>
              <a:rPr b="1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reducción de incertidumbre</a:t>
            </a: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al generar información temprana y continua sobre los efectos de la nueva metodología.</a:t>
            </a:r>
            <a:endParaRPr b="0" i="0"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0"/>
          <p:cNvSpPr txBox="1"/>
          <p:nvPr/>
        </p:nvSpPr>
        <p:spPr>
          <a:xfrm>
            <a:off x="3168502" y="8490116"/>
            <a:ext cx="16063344" cy="2316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s-CO" sz="4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¿De qué manera esta iniciativa contribuye a los objetivos de la organización?</a:t>
            </a:r>
            <a:endParaRPr b="1" i="0" sz="4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/>
          <p:nvPr/>
        </p:nvSpPr>
        <p:spPr>
          <a:xfrm>
            <a:off x="1475231" y="1721302"/>
            <a:ext cx="19583677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ECOSISTEMA DE DATOS</a:t>
            </a:r>
            <a:endParaRPr b="0" i="0" sz="8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51"/>
          <p:cNvSpPr/>
          <p:nvPr/>
        </p:nvSpPr>
        <p:spPr>
          <a:xfrm>
            <a:off x="1475232" y="3292022"/>
            <a:ext cx="21867368" cy="2499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CO" sz="6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¿Cómo se generan, capturan, almacenan, gestionan y analizan los datos?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ECOSISTEMA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52"/>
          <p:cNvSpPr txBox="1"/>
          <p:nvPr>
            <p:ph idx="1" type="body"/>
          </p:nvPr>
        </p:nvSpPr>
        <p:spPr>
          <a:xfrm>
            <a:off x="3203944" y="3276635"/>
            <a:ext cx="18249287" cy="1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CO" sz="4400">
                <a:latin typeface="Lato"/>
                <a:ea typeface="Lato"/>
                <a:cs typeface="Lato"/>
                <a:sym typeface="Lato"/>
              </a:rPr>
              <a:t>Un ecosistema se compone de una comunidad de organismos con su entorno físico.</a:t>
            </a:r>
            <a:endParaRPr sz="4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52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52"/>
          <p:cNvPicPr preferRelativeResize="0"/>
          <p:nvPr/>
        </p:nvPicPr>
        <p:blipFill rotWithShape="1">
          <a:blip r:embed="rId4">
            <a:alphaModFix/>
          </a:blip>
          <a:srcRect b="572" l="5676" r="43332" t="20"/>
          <a:stretch/>
        </p:blipFill>
        <p:spPr>
          <a:xfrm>
            <a:off x="3203944" y="5327257"/>
            <a:ext cx="5813447" cy="755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2"/>
          <p:cNvPicPr preferRelativeResize="0"/>
          <p:nvPr/>
        </p:nvPicPr>
        <p:blipFill rotWithShape="1">
          <a:blip r:embed="rId5">
            <a:alphaModFix/>
          </a:blip>
          <a:srcRect b="0" l="14468" r="34213" t="0"/>
          <a:stretch/>
        </p:blipFill>
        <p:spPr>
          <a:xfrm>
            <a:off x="9421863" y="5317586"/>
            <a:ext cx="5813448" cy="755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2"/>
          <p:cNvPicPr preferRelativeResize="0"/>
          <p:nvPr/>
        </p:nvPicPr>
        <p:blipFill rotWithShape="1">
          <a:blip r:embed="rId6">
            <a:alphaModFix/>
          </a:blip>
          <a:srcRect b="0" l="21142" r="21141" t="0"/>
          <a:stretch/>
        </p:blipFill>
        <p:spPr>
          <a:xfrm>
            <a:off x="15639783" y="5327257"/>
            <a:ext cx="5813448" cy="755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ECOSISTEMA DE DATOS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53"/>
          <p:cNvSpPr txBox="1"/>
          <p:nvPr>
            <p:ph idx="1" type="body"/>
          </p:nvPr>
        </p:nvSpPr>
        <p:spPr>
          <a:xfrm>
            <a:off x="3203944" y="3276635"/>
            <a:ext cx="18249287" cy="157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CO" sz="4400">
                <a:latin typeface="Lato"/>
                <a:ea typeface="Lato"/>
                <a:cs typeface="Lato"/>
                <a:sym typeface="Lato"/>
              </a:rPr>
              <a:t>Los varios elementos que interactúan unos con otros para producir, gestionar, almacenar, organizar, analizar y compartir datos.</a:t>
            </a:r>
            <a:endParaRPr sz="4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3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53"/>
          <p:cNvPicPr preferRelativeResize="0"/>
          <p:nvPr/>
        </p:nvPicPr>
        <p:blipFill rotWithShape="1">
          <a:blip r:embed="rId4">
            <a:alphaModFix/>
          </a:blip>
          <a:srcRect b="0" l="24335" r="24334" t="0"/>
          <a:stretch/>
        </p:blipFill>
        <p:spPr>
          <a:xfrm>
            <a:off x="3203944" y="5327257"/>
            <a:ext cx="5813447" cy="755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3"/>
          <p:cNvPicPr preferRelativeResize="0"/>
          <p:nvPr/>
        </p:nvPicPr>
        <p:blipFill rotWithShape="1">
          <a:blip r:embed="rId5">
            <a:alphaModFix/>
          </a:blip>
          <a:srcRect b="127" l="29288" r="23725" t="-128"/>
          <a:stretch/>
        </p:blipFill>
        <p:spPr>
          <a:xfrm>
            <a:off x="9421863" y="5327256"/>
            <a:ext cx="5813448" cy="755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3"/>
          <p:cNvPicPr preferRelativeResize="0"/>
          <p:nvPr/>
        </p:nvPicPr>
        <p:blipFill rotWithShape="1">
          <a:blip r:embed="rId6">
            <a:alphaModFix/>
          </a:blip>
          <a:srcRect b="0" l="24348" r="24347" t="0"/>
          <a:stretch/>
        </p:blipFill>
        <p:spPr>
          <a:xfrm>
            <a:off x="15639783" y="5327257"/>
            <a:ext cx="5813448" cy="755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"/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"/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"/>
          <p:cNvSpPr txBox="1"/>
          <p:nvPr/>
        </p:nvSpPr>
        <p:spPr>
          <a:xfrm>
            <a:off x="4285669" y="1217945"/>
            <a:ext cx="9387826" cy="1026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CO" sz="7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0" name="Google Shape;250;p2"/>
          <p:cNvCxnSpPr>
            <a:stCxn id="251" idx="0"/>
          </p:cNvCxnSpPr>
          <p:nvPr/>
        </p:nvCxnSpPr>
        <p:spPr>
          <a:xfrm>
            <a:off x="3696386" y="3598293"/>
            <a:ext cx="32400" cy="8944800"/>
          </a:xfrm>
          <a:prstGeom prst="straightConnector1">
            <a:avLst/>
          </a:prstGeom>
          <a:noFill/>
          <a:ln cap="flat" cmpd="sng" w="825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" name="Google Shape;251;p2"/>
          <p:cNvSpPr/>
          <p:nvPr/>
        </p:nvSpPr>
        <p:spPr>
          <a:xfrm>
            <a:off x="3444452" y="3598293"/>
            <a:ext cx="503867" cy="501578"/>
          </a:xfrm>
          <a:prstGeom prst="ellipse">
            <a:avLst/>
          </a:prstGeom>
          <a:solidFill>
            <a:srgbClr val="FED200"/>
          </a:solidFill>
          <a:ln cap="flat" cmpd="sng" w="12700">
            <a:solidFill>
              <a:srgbClr val="FED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"/>
          <p:cNvSpPr txBox="1"/>
          <p:nvPr/>
        </p:nvSpPr>
        <p:spPr>
          <a:xfrm>
            <a:off x="25655450" y="9631723"/>
            <a:ext cx="22847945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-"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Analizar el contexto de una organización para identificar oportunidades concretas de generación de valor a partir de los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-"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Formular una aproximación a nivel general para generar conocimiento o herramientas a partir de los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-"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Mapear los componentes del ecosistema con cada etapa o momento o proceso relacionado con el manejo de la información.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"/>
          <p:cNvSpPr txBox="1"/>
          <p:nvPr/>
        </p:nvSpPr>
        <p:spPr>
          <a:xfrm>
            <a:off x="4307971" y="3413930"/>
            <a:ext cx="112913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 al curso – conocernos un poco</a:t>
            </a:r>
            <a:endParaRPr b="0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"/>
          <p:cNvSpPr txBox="1"/>
          <p:nvPr/>
        </p:nvSpPr>
        <p:spPr>
          <a:xfrm>
            <a:off x="4307971" y="5038752"/>
            <a:ext cx="1129139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Generar valor con datos: bases de datos, sistemas gestores, tipos</a:t>
            </a:r>
            <a:endParaRPr b="0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"/>
          <p:cNvSpPr/>
          <p:nvPr/>
        </p:nvSpPr>
        <p:spPr>
          <a:xfrm>
            <a:off x="3444451" y="5203462"/>
            <a:ext cx="503867" cy="501578"/>
          </a:xfrm>
          <a:prstGeom prst="ellipse">
            <a:avLst/>
          </a:prstGeom>
          <a:solidFill>
            <a:srgbClr val="FED200"/>
          </a:solidFill>
          <a:ln cap="flat" cmpd="sng" w="12700">
            <a:solidFill>
              <a:srgbClr val="FED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"/>
          <p:cNvSpPr txBox="1"/>
          <p:nvPr/>
        </p:nvSpPr>
        <p:spPr>
          <a:xfrm>
            <a:off x="25655451" y="-870558"/>
            <a:ext cx="22847945" cy="7478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-"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no es igual a valor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-"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conocimiento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-"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Contexto del Big Data (y tecnologías relacional, no relacional, Locales, Cloud)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-"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Roles: todero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-"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se puede hacer? EDA vs Modelado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-"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Evidencia vs intuición (olfato de los datos)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-"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Actores (usuarios, no usuarios), necesidades, KPIs, reglas de negocio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-"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Ecosistema de datos: información y los componentes con los que se maneja (se generan (y se usan ahí también), capturan, cloud, procesan, analizan, utilizan)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ACERCAR MUCHO AL CONTEXTO DE LA GENTE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 txBox="1"/>
          <p:nvPr/>
        </p:nvSpPr>
        <p:spPr>
          <a:xfrm>
            <a:off x="4307971" y="7613302"/>
            <a:ext cx="11291391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Identificar oportunidades: toma de decisión </a:t>
            </a:r>
            <a:r>
              <a:rPr b="1" i="0" lang="es-CO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basada en datos</a:t>
            </a:r>
            <a:r>
              <a:rPr b="0" i="0" lang="es-CO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i="0" lang="es-CO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generar conocimiento</a:t>
            </a:r>
            <a:r>
              <a:rPr b="0" i="0" lang="es-CO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i="0" lang="es-CO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herramientas predictivas</a:t>
            </a:r>
            <a:r>
              <a:rPr b="0" i="0" lang="es-CO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datos != valor</a:t>
            </a:r>
            <a:endParaRPr b="0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"/>
          <p:cNvSpPr/>
          <p:nvPr/>
        </p:nvSpPr>
        <p:spPr>
          <a:xfrm>
            <a:off x="3444451" y="7778012"/>
            <a:ext cx="503867" cy="501578"/>
          </a:xfrm>
          <a:prstGeom prst="ellipse">
            <a:avLst/>
          </a:prstGeom>
          <a:solidFill>
            <a:srgbClr val="FED200"/>
          </a:solidFill>
          <a:ln cap="flat" cmpd="sng" w="12700">
            <a:solidFill>
              <a:srgbClr val="FED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"/>
          <p:cNvSpPr txBox="1"/>
          <p:nvPr/>
        </p:nvSpPr>
        <p:spPr>
          <a:xfrm>
            <a:off x="4307971" y="11062884"/>
            <a:ext cx="1129139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Llevarlo a la práctica: on premises, cloud… ecosistema</a:t>
            </a:r>
            <a:endParaRPr b="0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"/>
          <p:cNvSpPr/>
          <p:nvPr/>
        </p:nvSpPr>
        <p:spPr>
          <a:xfrm>
            <a:off x="3444451" y="11227594"/>
            <a:ext cx="503867" cy="501578"/>
          </a:xfrm>
          <a:prstGeom prst="ellipse">
            <a:avLst/>
          </a:prstGeom>
          <a:solidFill>
            <a:srgbClr val="FED200"/>
          </a:solidFill>
          <a:ln cap="flat" cmpd="sng" w="12700">
            <a:solidFill>
              <a:srgbClr val="FED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4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¿QUIENES FORMAN PARTE DEL ECOSISTEMA?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54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4"/>
          <p:cNvSpPr/>
          <p:nvPr/>
        </p:nvSpPr>
        <p:spPr>
          <a:xfrm>
            <a:off x="3168502" y="4607828"/>
            <a:ext cx="5813447" cy="4886139"/>
          </a:xfrm>
          <a:prstGeom prst="rect">
            <a:avLst/>
          </a:prstGeom>
          <a:solidFill>
            <a:srgbClr val="FDE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PRODUCTORES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Quienes generan y capturan datos (sistemas, sensores, formularios)</a:t>
            </a:r>
            <a:endParaRPr/>
          </a:p>
        </p:txBody>
      </p:sp>
      <p:sp>
        <p:nvSpPr>
          <p:cNvPr id="522" name="Google Shape;522;p54"/>
          <p:cNvSpPr/>
          <p:nvPr/>
        </p:nvSpPr>
        <p:spPr>
          <a:xfrm>
            <a:off x="9386421" y="4607827"/>
            <a:ext cx="5813447" cy="4886139"/>
          </a:xfrm>
          <a:prstGeom prst="rect">
            <a:avLst/>
          </a:prstGeom>
          <a:solidFill>
            <a:srgbClr val="FF56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TRANSFORMADORES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Limpian, integran y estructuran los datos (equipos técnicos, pipelines)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54"/>
          <p:cNvSpPr/>
          <p:nvPr/>
        </p:nvSpPr>
        <p:spPr>
          <a:xfrm>
            <a:off x="15604342" y="4607827"/>
            <a:ext cx="5813447" cy="488613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CONSUMIDORES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Quienes analizan, visualizan o interpretan los datos (analistas, líderes)</a:t>
            </a:r>
            <a:endParaRPr/>
          </a:p>
        </p:txBody>
      </p:sp>
      <p:sp>
        <p:nvSpPr>
          <p:cNvPr id="524" name="Google Shape;524;p54"/>
          <p:cNvSpPr/>
          <p:nvPr/>
        </p:nvSpPr>
        <p:spPr>
          <a:xfrm>
            <a:off x="3168502" y="9719937"/>
            <a:ext cx="18249287" cy="28940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RESPONSABLES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Quienes gobiernan, protegen y definen políticas sobre el uso de los datos (gobiernos y reguladores, líderes, equipos de gobernanza de datos)</a:t>
            </a:r>
            <a:endParaRPr/>
          </a:p>
        </p:txBody>
      </p:sp>
      <p:pic>
        <p:nvPicPr>
          <p:cNvPr id="525" name="Google Shape;52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1947" y="3381376"/>
            <a:ext cx="1735016" cy="173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6562" y="3627335"/>
            <a:ext cx="1735016" cy="173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99868" y="3514348"/>
            <a:ext cx="1735016" cy="173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6562" y="8852428"/>
            <a:ext cx="1735017" cy="1735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¿CÓMO FLUYEN LOS DATOS?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55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5"/>
          <p:cNvSpPr/>
          <p:nvPr/>
        </p:nvSpPr>
        <p:spPr>
          <a:xfrm>
            <a:off x="986234" y="3776555"/>
            <a:ext cx="3960000" cy="87479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GENERACIÓN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6" name="Google Shape;53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6234" y="54180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6234" y="7170168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6234" y="8922336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5"/>
          <p:cNvSpPr/>
          <p:nvPr/>
        </p:nvSpPr>
        <p:spPr>
          <a:xfrm>
            <a:off x="5366282" y="3776555"/>
            <a:ext cx="3960000" cy="8751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TRANSMISIÓN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26282" y="5500254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26282" y="7553764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26282" y="9642336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5"/>
          <p:cNvSpPr/>
          <p:nvPr/>
        </p:nvSpPr>
        <p:spPr>
          <a:xfrm>
            <a:off x="9746330" y="3776555"/>
            <a:ext cx="4891338" cy="5561409"/>
          </a:xfrm>
          <a:prstGeom prst="rect">
            <a:avLst/>
          </a:prstGeom>
          <a:solidFill>
            <a:srgbClr val="FF56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ALMACENAMIENTO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55"/>
          <p:cNvSpPr/>
          <p:nvPr/>
        </p:nvSpPr>
        <p:spPr>
          <a:xfrm>
            <a:off x="15057716" y="3772909"/>
            <a:ext cx="3960000" cy="8751600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ANÁLISIS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55"/>
          <p:cNvSpPr/>
          <p:nvPr/>
        </p:nvSpPr>
        <p:spPr>
          <a:xfrm>
            <a:off x="9746330" y="9663559"/>
            <a:ext cx="4891338" cy="2860950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ORGANIZACIÓN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55"/>
          <p:cNvSpPr/>
          <p:nvPr/>
        </p:nvSpPr>
        <p:spPr>
          <a:xfrm>
            <a:off x="19437766" y="3772909"/>
            <a:ext cx="3960000" cy="875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TOMA DE DECISIONES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7" name="Google Shape;547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46234" y="10628168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388984" y="5500254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471638" y="5500254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452182" y="10676571"/>
            <a:ext cx="1444194" cy="1444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387059" y="7553764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330171" y="7553764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317716" y="7755739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317716" y="1006950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317716" y="5500254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97766" y="6557259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696405" y="9004590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4"/>
          <p:cNvSpPr txBox="1"/>
          <p:nvPr>
            <p:ph type="title"/>
          </p:nvPr>
        </p:nvSpPr>
        <p:spPr>
          <a:xfrm>
            <a:off x="3168503" y="730251"/>
            <a:ext cx="18011554" cy="2927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RESUMEN DE LA UNIDAD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24"/>
          <p:cNvSpPr txBox="1"/>
          <p:nvPr/>
        </p:nvSpPr>
        <p:spPr>
          <a:xfrm>
            <a:off x="361951" y="13144501"/>
            <a:ext cx="2379345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4"/>
          <p:cNvSpPr txBox="1"/>
          <p:nvPr/>
        </p:nvSpPr>
        <p:spPr>
          <a:xfrm>
            <a:off x="2048822" y="3969088"/>
            <a:ext cx="20250916" cy="78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 este curso, aprenderemos a </a:t>
            </a:r>
            <a:r>
              <a:rPr b="1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sacar valor de los datos</a:t>
            </a: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comprendiendo cómo funcionan los sistemas de información, explorando bases de datos relacionales y no relacionales, y practicando con herramientas reales.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Los </a:t>
            </a:r>
            <a:r>
              <a:rPr b="1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datos por sí solos no tienen valor</a:t>
            </a: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Su verdadero potencial se desbloquea cuando se analizan, interpretan y se utilizan para tomar decisiones informadas.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Vivimos en un mundo donde los datos están en todas partes, pero </a:t>
            </a:r>
            <a:r>
              <a:rPr b="1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 gestión requiere estructura, roles claros y tecnologías adecuadas</a:t>
            </a: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</a:t>
            </a:r>
            <a:r>
              <a:rPr b="1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ecosistema de datos</a:t>
            </a:r>
            <a:r>
              <a:rPr b="0" i="0" lang="es-CO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está compuesto por múltiples actores (productores, transformadores, consumidores, responsables) y procesos que permiten que la información fluya desde su origen hasta la toma de decisiones.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6"/>
          <p:cNvSpPr txBox="1"/>
          <p:nvPr>
            <p:ph idx="1" type="subTitle"/>
          </p:nvPr>
        </p:nvSpPr>
        <p:spPr>
          <a:xfrm>
            <a:off x="3089501" y="-3577919"/>
            <a:ext cx="14716126" cy="889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s-CO" sz="5400">
                <a:latin typeface="Arial"/>
                <a:ea typeface="Arial"/>
                <a:cs typeface="Arial"/>
                <a:sym typeface="Arial"/>
              </a:rPr>
              <a:t>Educación Ejecutiva</a:t>
            </a:r>
            <a:endParaRPr/>
          </a:p>
        </p:txBody>
      </p:sp>
      <p:sp>
        <p:nvSpPr>
          <p:cNvPr id="570" name="Google Shape;570;p26"/>
          <p:cNvSpPr txBox="1"/>
          <p:nvPr/>
        </p:nvSpPr>
        <p:spPr>
          <a:xfrm>
            <a:off x="1217757" y="-3110140"/>
            <a:ext cx="104029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4400"/>
              <a:buFont typeface="Arial"/>
              <a:buNone/>
            </a:pPr>
            <a:r>
              <a:rPr b="0" i="1" lang="es-CO" sz="4400" u="none" cap="small" strike="noStrik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Transforma</a:t>
            </a:r>
            <a:r>
              <a:rPr b="0" i="1" lang="es-C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manera como ves el mundo, porque es la clave para cambiarlo.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6"/>
          <p:cNvSpPr txBox="1"/>
          <p:nvPr/>
        </p:nvSpPr>
        <p:spPr>
          <a:xfrm>
            <a:off x="1217757" y="1595657"/>
            <a:ext cx="9792867" cy="1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¡Gracias!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6"/>
          <p:cNvSpPr/>
          <p:nvPr/>
        </p:nvSpPr>
        <p:spPr>
          <a:xfrm>
            <a:off x="1661312" y="2900757"/>
            <a:ext cx="951584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ato"/>
              <a:buNone/>
            </a:pPr>
            <a:r>
              <a:rPr b="1" i="1" lang="es-CO" sz="4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Aprendiendo juntos a lo largo de la vida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6"/>
          <p:cNvSpPr/>
          <p:nvPr/>
        </p:nvSpPr>
        <p:spPr>
          <a:xfrm>
            <a:off x="2104867" y="5086350"/>
            <a:ext cx="1295558" cy="1000125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¡UNA BIENVENIDA!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"/>
          <p:cNvSpPr txBox="1"/>
          <p:nvPr>
            <p:ph idx="1" type="body"/>
          </p:nvPr>
        </p:nvSpPr>
        <p:spPr>
          <a:xfrm rot="-57">
            <a:off x="3186165" y="3716164"/>
            <a:ext cx="18011700" cy="6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CO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https://forms.gle/9F18MLVMgZJL76aq5</a:t>
            </a:r>
            <a:r>
              <a:rPr lang="es-CO"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CO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https://forms.gle/CzSU5LBYhRWHQrX78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CO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https://forms.gle/XaeJ6qGjVS2ApTEF6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CO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https://forms.gle/FtC4w8UHGGUMTzAS8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/>
          <p:nvPr/>
        </p:nvSpPr>
        <p:spPr>
          <a:xfrm>
            <a:off x="1248937" y="3381377"/>
            <a:ext cx="21990204" cy="3190872"/>
          </a:xfrm>
          <a:prstGeom prst="rect">
            <a:avLst/>
          </a:prstGeom>
          <a:solidFill>
            <a:srgbClr val="FDE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0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RECORRIDO DEL CURSO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4696045" y="3439913"/>
            <a:ext cx="18439018" cy="3132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1430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rPr lang="es-CO" sz="4400">
                <a:latin typeface="Lato"/>
                <a:ea typeface="Lato"/>
                <a:cs typeface="Lato"/>
                <a:sym typeface="Lato"/>
              </a:rPr>
              <a:t>Este curso está diseñado para ayudarte a entender, diseñar y usar bases de datos como herramientas clave para generar valor en contextos reales. </a:t>
            </a:r>
            <a:endParaRPr/>
          </a:p>
          <a:p>
            <a:pPr indent="0" lvl="0" marL="114300" rtl="0" algn="just">
              <a:lnSpc>
                <a:spcPct val="100000"/>
              </a:lnSpc>
              <a:spcBef>
                <a:spcPts val="2600"/>
              </a:spcBef>
              <a:spcAft>
                <a:spcPts val="600"/>
              </a:spcAft>
              <a:buSzPts val="1800"/>
              <a:buNone/>
            </a:pPr>
            <a:r>
              <a:rPr lang="es-CO" sz="4400">
                <a:latin typeface="Lato"/>
                <a:ea typeface="Lato"/>
                <a:cs typeface="Lato"/>
                <a:sym typeface="Lato"/>
              </a:rPr>
              <a:t>A lo largo de 6 módulos:</a:t>
            </a: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1676400" y="7143752"/>
            <a:ext cx="21031199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s-CO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Descubriremos cómo los datos se transforman en conocimiento accionable.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s-CO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Aprenderemos a consultar, modelar y gestionar bases de datos relacionales y no relacionales.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s-CO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Exploraremos herramientas modernas de manejo y transformación de datos.</a:t>
            </a:r>
            <a:endParaRPr/>
          </a:p>
          <a:p>
            <a:pPr indent="-571500" lvl="0" marL="5715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s-CO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Cerraremos con un workshop que integra todos los aprendizajes en una experiencia práctica.</a:t>
            </a:r>
            <a:endParaRPr/>
          </a:p>
        </p:txBody>
      </p:sp>
      <p:pic>
        <p:nvPicPr>
          <p:cNvPr id="278" name="Google Shape;27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3900488"/>
            <a:ext cx="2152649" cy="21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¿QUÉ APRENDEREMOS EN CADA MÓDULO?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1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5" name="Google Shape;285;p41"/>
          <p:cNvGraphicFramePr/>
          <p:nvPr/>
        </p:nvGraphicFramePr>
        <p:xfrm>
          <a:off x="1968499" y="42422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{6ED9609B-4C00-4764-87F6-D80A1C1CB9C5}</a:tableStyleId>
              </a:tblPr>
              <a:tblGrid>
                <a:gridCol w="2108200"/>
                <a:gridCol w="6400800"/>
                <a:gridCol w="11938000"/>
              </a:tblGrid>
              <a:tr h="125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32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Módulo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32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Título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32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¿Qué aprenderás?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</a:tr>
              <a:tr h="11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¿Cómo generamos valor con datos?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Conectar los datos con decisiones reales. Entender el contexto organizacional, los actores, los problemas y el verdadero rol de los datos.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</a:tr>
              <a:tr h="11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Explorando bases de datos con SQL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Consultar bases de datos reales, construir tus primeras preguntas en SQL y entender la lógica relacional.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</a:tr>
              <a:tr h="11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Diseñando modelos de datos útiles y sostenibles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Modelar desde cero, levantar reglas de negocio, normalizar y preparar tus datos para consultas más eficientes.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</a:tr>
              <a:tr h="11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Más allá de las tablas: el mundo NoSQL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Conocer nuevas formas de estructurar datos: documentos, colecciones, claves-valor… y cuándo usarlas.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</a:tr>
              <a:tr h="11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Construyendo flujos de ingesta y transformación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Desde la fuente hasta la tabla BI: crea pipelines simples y transforma datos en BigQuery.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</a:tr>
              <a:tr h="113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Desafío final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CO" sz="2800" u="none" cap="none" strike="noStrike">
                          <a:solidFill>
                            <a:srgbClr val="3F3F3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Pon a prueba todo lo aprendido en un reto realista donde deberás diagnosticar, modelar y construir soluciones con datos.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72156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TIPS PARA APROVECHAR AL MÁXIMO ESTE CURSO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295275" y="13156521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76204" y="412045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4100" y="4117393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89900" y="4117393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85300" y="4120455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 txBox="1"/>
          <p:nvPr/>
        </p:nvSpPr>
        <p:spPr>
          <a:xfrm>
            <a:off x="787400" y="6681582"/>
            <a:ext cx="5613400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Mantén una actitud curiosa y abierta al aprendizaje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 temas equivocarte, estamos aquí para explorar, no para tener siempre la respuesta perfecta.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Atrévete a preguntar (en voz alta o en el chat), incluso si parece básico.</a:t>
            </a:r>
            <a:endParaRPr/>
          </a:p>
        </p:txBody>
      </p:sp>
      <p:sp>
        <p:nvSpPr>
          <p:cNvPr id="297" name="Google Shape;297;p42"/>
          <p:cNvSpPr txBox="1"/>
          <p:nvPr/>
        </p:nvSpPr>
        <p:spPr>
          <a:xfrm>
            <a:off x="6578600" y="6739380"/>
            <a:ext cx="5613400" cy="6093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Prepara tu espacio y lo que necesites con antelación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Asegúrate de tener agua a la mano, cierra otras pestañas o apps y toma apuntes de lo que aprendes en tus propias palabras (si puedes a mano ¡mejor!).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Aprovecha el descanso para hacer algo diferente y recargar energía.</a:t>
            </a:r>
            <a:endParaRPr/>
          </a:p>
        </p:txBody>
      </p:sp>
      <p:sp>
        <p:nvSpPr>
          <p:cNvPr id="298" name="Google Shape;298;p42"/>
          <p:cNvSpPr txBox="1"/>
          <p:nvPr/>
        </p:nvSpPr>
        <p:spPr>
          <a:xfrm>
            <a:off x="12369504" y="6739380"/>
            <a:ext cx="561340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Desarrolla tus habilidades primero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menos que se indique expresamente, no uses herramientas de IA para resolver desafíos, ejercicios o preguntas. La idea es que desarrolles tus habilidades por ti mismo (luego habrá espacio para explorar cómo apoyarte en IA de forma inteligente)</a:t>
            </a:r>
            <a:endParaRPr/>
          </a:p>
        </p:txBody>
      </p:sp>
      <p:sp>
        <p:nvSpPr>
          <p:cNvPr id="299" name="Google Shape;299;p42"/>
          <p:cNvSpPr txBox="1"/>
          <p:nvPr/>
        </p:nvSpPr>
        <p:spPr>
          <a:xfrm>
            <a:off x="17983200" y="6739380"/>
            <a:ext cx="5613400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 algo falla…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¡Avísanos!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 hay tecnología infalible y como cada dueño, cada PC es único. Si algo no te funciona, ¡estamos aquí para ayudarte!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3"/>
          <p:cNvSpPr txBox="1"/>
          <p:nvPr/>
        </p:nvSpPr>
        <p:spPr>
          <a:xfrm>
            <a:off x="1538152" y="1721302"/>
            <a:ext cx="10027920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8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 PARADOJA DEL DATO</a:t>
            </a:r>
            <a:endParaRPr b="0" i="0" sz="8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1538152" y="4765430"/>
            <a:ext cx="8650224" cy="7229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s-CO" sz="6000">
                <a:latin typeface="Lato"/>
                <a:ea typeface="Lato"/>
                <a:cs typeface="Lato"/>
                <a:sym typeface="Lato"/>
              </a:rPr>
              <a:t>¿Qué son los datos y cómo generamos valor con ellos?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¿QUÉ ES UN DATO?</a:t>
            </a:r>
            <a:endParaRPr/>
          </a:p>
        </p:txBody>
      </p:sp>
      <p:sp>
        <p:nvSpPr>
          <p:cNvPr id="313" name="Google Shape;313;p10"/>
          <p:cNvSpPr txBox="1"/>
          <p:nvPr>
            <p:ph idx="1" type="body"/>
          </p:nvPr>
        </p:nvSpPr>
        <p:spPr>
          <a:xfrm>
            <a:off x="6378498" y="3276634"/>
            <a:ext cx="14801558" cy="2192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es-CO" sz="4400">
                <a:latin typeface="Lato"/>
                <a:ea typeface="Lato"/>
                <a:cs typeface="Lato"/>
                <a:sym typeface="Lato"/>
              </a:rPr>
              <a:t>Un </a:t>
            </a:r>
            <a:r>
              <a:rPr b="1" lang="es-CO" sz="4400">
                <a:latin typeface="Lato"/>
                <a:ea typeface="Lato"/>
                <a:cs typeface="Lato"/>
                <a:sym typeface="Lato"/>
              </a:rPr>
              <a:t>dato</a:t>
            </a:r>
            <a:r>
              <a:rPr lang="es-CO" sz="4400">
                <a:latin typeface="Lato"/>
                <a:ea typeface="Lato"/>
                <a:cs typeface="Lato"/>
                <a:sym typeface="Lato"/>
              </a:rPr>
              <a:t> es una representación simbólica (número, letra, imagen, sonido) que por sí sola no tiene significado, pero que puede ser procesada y organizada para generar información útil.</a:t>
            </a:r>
            <a:endParaRPr sz="4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10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0"/>
          <p:cNvSpPr txBox="1"/>
          <p:nvPr/>
        </p:nvSpPr>
        <p:spPr>
          <a:xfrm>
            <a:off x="3526242" y="5849712"/>
            <a:ext cx="13963052" cy="1709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4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Una unidad mínima de información que puede ser almacenada, manipulada y transmitida por un computador.</a:t>
            </a:r>
            <a:endParaRPr b="0" i="0" sz="4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10"/>
          <p:cNvSpPr txBox="1"/>
          <p:nvPr/>
        </p:nvSpPr>
        <p:spPr>
          <a:xfrm>
            <a:off x="3168501" y="7939166"/>
            <a:ext cx="18011554" cy="1499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4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 </a:t>
            </a:r>
            <a:r>
              <a:rPr b="1" i="0" lang="es-CO" sz="4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dato</a:t>
            </a:r>
            <a:r>
              <a:rPr b="0" i="0" lang="es-CO" sz="4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es cualquier hecho, cifra u observación que puede ser registrado y utilizado para describir una situación o fenómeno.</a:t>
            </a:r>
            <a:endParaRPr b="0" i="0" sz="4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9321" y="4279948"/>
            <a:ext cx="2192959" cy="219295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0"/>
          <p:cNvSpPr/>
          <p:nvPr/>
        </p:nvSpPr>
        <p:spPr>
          <a:xfrm>
            <a:off x="3076970" y="3197203"/>
            <a:ext cx="2743200" cy="1709334"/>
          </a:xfrm>
          <a:prstGeom prst="wedgeRoundRectCallout">
            <a:avLst>
              <a:gd fmla="val -46036" name="adj1"/>
              <a:gd fmla="val 74243" name="adj2"/>
              <a:gd fmla="val 16667" name="adj3"/>
            </a:avLst>
          </a:prstGeom>
          <a:solidFill>
            <a:srgbClr val="F2F2F2"/>
          </a:solidFill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30ºC</a:t>
            </a:r>
            <a:endParaRPr/>
          </a:p>
        </p:txBody>
      </p:sp>
      <p:pic>
        <p:nvPicPr>
          <p:cNvPr id="319" name="Google Shape;31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19918" y="6478741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0"/>
          <p:cNvSpPr/>
          <p:nvPr/>
        </p:nvSpPr>
        <p:spPr>
          <a:xfrm>
            <a:off x="18436855" y="5529678"/>
            <a:ext cx="2743200" cy="1709334"/>
          </a:xfrm>
          <a:prstGeom prst="wedgeRoundRectCallout">
            <a:avLst>
              <a:gd fmla="val 44159" name="adj1"/>
              <a:gd fmla="val 78963" name="adj2"/>
              <a:gd fmla="val 16667" name="adj3"/>
            </a:avLst>
          </a:prstGeom>
          <a:solidFill>
            <a:srgbClr val="F2F2F2"/>
          </a:solidFill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“A”</a:t>
            </a:r>
            <a:endParaRPr/>
          </a:p>
        </p:txBody>
      </p:sp>
      <p:sp>
        <p:nvSpPr>
          <p:cNvPr id="321" name="Google Shape;321;p10"/>
          <p:cNvSpPr/>
          <p:nvPr/>
        </p:nvSpPr>
        <p:spPr>
          <a:xfrm>
            <a:off x="10507768" y="10077492"/>
            <a:ext cx="2743200" cy="1709334"/>
          </a:xfrm>
          <a:prstGeom prst="wedgeRoundRectCallout">
            <a:avLst>
              <a:gd fmla="val -94866" name="adj1"/>
              <a:gd fmla="val -30636" name="adj2"/>
              <a:gd fmla="val 16667" name="adj3"/>
            </a:avLst>
          </a:prstGeom>
          <a:solidFill>
            <a:srgbClr val="F2F2F2"/>
          </a:solidFill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3968" y="9895068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80032" y="9818868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"/>
          <p:cNvSpPr/>
          <p:nvPr/>
        </p:nvSpPr>
        <p:spPr>
          <a:xfrm>
            <a:off x="10660168" y="10229892"/>
            <a:ext cx="2743200" cy="1709334"/>
          </a:xfrm>
          <a:prstGeom prst="wedgeRoundRectCallout">
            <a:avLst>
              <a:gd fmla="val 97817" name="adj1"/>
              <a:gd fmla="val 3288" name="adj2"/>
              <a:gd fmla="val 16667" name="adj3"/>
            </a:avLst>
          </a:prstGeom>
          <a:solidFill>
            <a:srgbClr val="F2F2F2"/>
          </a:solidFill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“Azul”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3168502" y="730251"/>
            <a:ext cx="1801155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¿QUÉ ES UN DATO?</a:t>
            </a:r>
            <a:endParaRPr/>
          </a:p>
        </p:txBody>
      </p:sp>
      <p:sp>
        <p:nvSpPr>
          <p:cNvPr id="330" name="Google Shape;330;p44"/>
          <p:cNvSpPr txBox="1"/>
          <p:nvPr>
            <p:ph idx="1" type="body"/>
          </p:nvPr>
        </p:nvSpPr>
        <p:spPr>
          <a:xfrm>
            <a:off x="3168501" y="3276634"/>
            <a:ext cx="18011555" cy="2192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CO" sz="4400">
                <a:latin typeface="Lato"/>
                <a:ea typeface="Lato"/>
                <a:cs typeface="Lato"/>
                <a:sym typeface="Lato"/>
              </a:rPr>
              <a:t>Los datos son </a:t>
            </a:r>
            <a:r>
              <a:rPr b="1" lang="es-CO" sz="4400" u="sng">
                <a:latin typeface="Lato"/>
                <a:ea typeface="Lato"/>
                <a:cs typeface="Lato"/>
                <a:sym typeface="Lato"/>
              </a:rPr>
              <a:t>información factual</a:t>
            </a:r>
            <a:r>
              <a:rPr b="1" lang="es-CO" sz="4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O" sz="4400">
                <a:latin typeface="Lato"/>
                <a:ea typeface="Lato"/>
                <a:cs typeface="Lato"/>
                <a:sym typeface="Lato"/>
              </a:rPr>
              <a:t>que puede </a:t>
            </a:r>
            <a:r>
              <a:rPr b="1" lang="es-CO" sz="4400" u="sng">
                <a:latin typeface="Lato"/>
                <a:ea typeface="Lato"/>
                <a:cs typeface="Lato"/>
                <a:sym typeface="Lato"/>
              </a:rPr>
              <a:t>procesarse para</a:t>
            </a:r>
            <a:r>
              <a:rPr b="1" lang="es-CO" sz="4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O" sz="4400">
                <a:latin typeface="Lato"/>
                <a:ea typeface="Lato"/>
                <a:cs typeface="Lato"/>
                <a:sym typeface="Lato"/>
              </a:rPr>
              <a:t>razonar, discutir o calcular.</a:t>
            </a:r>
            <a:endParaRPr sz="4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44"/>
          <p:cNvSpPr txBox="1"/>
          <p:nvPr/>
        </p:nvSpPr>
        <p:spPr>
          <a:xfrm>
            <a:off x="295275" y="13144500"/>
            <a:ext cx="2379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4"/>
          <p:cNvSpPr txBox="1"/>
          <p:nvPr/>
        </p:nvSpPr>
        <p:spPr>
          <a:xfrm>
            <a:off x="7292898" y="5469593"/>
            <a:ext cx="56425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Basada en hechos</a:t>
            </a:r>
            <a:endParaRPr/>
          </a:p>
        </p:txBody>
      </p:sp>
      <p:sp>
        <p:nvSpPr>
          <p:cNvPr id="333" name="Google Shape;333;p44"/>
          <p:cNvSpPr txBox="1"/>
          <p:nvPr/>
        </p:nvSpPr>
        <p:spPr>
          <a:xfrm>
            <a:off x="16013248" y="5625038"/>
            <a:ext cx="56425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 necesariamente comunica nada por si misma</a:t>
            </a:r>
            <a:endParaRPr/>
          </a:p>
        </p:txBody>
      </p:sp>
      <p:grpSp>
        <p:nvGrpSpPr>
          <p:cNvPr id="334" name="Google Shape;334;p44"/>
          <p:cNvGrpSpPr/>
          <p:nvPr/>
        </p:nvGrpSpPr>
        <p:grpSpPr>
          <a:xfrm>
            <a:off x="8886944" y="4040893"/>
            <a:ext cx="1407860" cy="1586464"/>
            <a:chOff x="8886944" y="3979078"/>
            <a:chExt cx="1407860" cy="1645961"/>
          </a:xfrm>
        </p:grpSpPr>
        <p:sp>
          <p:nvSpPr>
            <p:cNvPr id="335" name="Google Shape;335;p44"/>
            <p:cNvSpPr/>
            <p:nvPr/>
          </p:nvSpPr>
          <p:spPr>
            <a:xfrm rot="2277279">
              <a:off x="9390086" y="3914944"/>
              <a:ext cx="401577" cy="1774229"/>
            </a:xfrm>
            <a:custGeom>
              <a:rect b="b" l="l" r="r" t="t"/>
              <a:pathLst>
                <a:path extrusionOk="0" h="1338146" w="401577">
                  <a:moveTo>
                    <a:pt x="0" y="0"/>
                  </a:moveTo>
                  <a:cubicBezTo>
                    <a:pt x="165410" y="122663"/>
                    <a:pt x="330820" y="245327"/>
                    <a:pt x="379142" y="468351"/>
                  </a:cubicBezTo>
                  <a:cubicBezTo>
                    <a:pt x="427464" y="691375"/>
                    <a:pt x="397727" y="1185746"/>
                    <a:pt x="289932" y="1338146"/>
                  </a:cubicBezTo>
                </a:path>
              </a:pathLst>
            </a:custGeom>
            <a:noFill/>
            <a:ln cap="flat" cmpd="sng" w="38100">
              <a:solidFill>
                <a:srgbClr val="FF2F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6" name="Google Shape;336;p44"/>
            <p:cNvCxnSpPr/>
            <p:nvPr/>
          </p:nvCxnSpPr>
          <p:spPr>
            <a:xfrm flipH="1" rot="10800000">
              <a:off x="9093200" y="5334000"/>
              <a:ext cx="139700" cy="254000"/>
            </a:xfrm>
            <a:prstGeom prst="straightConnector1">
              <a:avLst/>
            </a:prstGeom>
            <a:noFill/>
            <a:ln cap="flat" cmpd="sng" w="38100">
              <a:solidFill>
                <a:srgbClr val="FF2F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7" name="Google Shape;337;p44"/>
            <p:cNvCxnSpPr/>
            <p:nvPr/>
          </p:nvCxnSpPr>
          <p:spPr>
            <a:xfrm flipH="1" rot="10800000">
              <a:off x="9093200" y="5469593"/>
              <a:ext cx="330200" cy="118407"/>
            </a:xfrm>
            <a:prstGeom prst="straightConnector1">
              <a:avLst/>
            </a:prstGeom>
            <a:noFill/>
            <a:ln cap="flat" cmpd="sng" w="38100">
              <a:solidFill>
                <a:srgbClr val="FF2F9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38" name="Google Shape;338;p44"/>
          <p:cNvGrpSpPr/>
          <p:nvPr/>
        </p:nvGrpSpPr>
        <p:grpSpPr>
          <a:xfrm flipH="1">
            <a:off x="16556669" y="4151450"/>
            <a:ext cx="1407860" cy="1480053"/>
            <a:chOff x="8886944" y="3979078"/>
            <a:chExt cx="1407860" cy="1645961"/>
          </a:xfrm>
        </p:grpSpPr>
        <p:sp>
          <p:nvSpPr>
            <p:cNvPr id="339" name="Google Shape;339;p44"/>
            <p:cNvSpPr/>
            <p:nvPr/>
          </p:nvSpPr>
          <p:spPr>
            <a:xfrm rot="2277279">
              <a:off x="9390086" y="3914944"/>
              <a:ext cx="401577" cy="1774229"/>
            </a:xfrm>
            <a:custGeom>
              <a:rect b="b" l="l" r="r" t="t"/>
              <a:pathLst>
                <a:path extrusionOk="0" h="1338146" w="401577">
                  <a:moveTo>
                    <a:pt x="0" y="0"/>
                  </a:moveTo>
                  <a:cubicBezTo>
                    <a:pt x="165410" y="122663"/>
                    <a:pt x="330820" y="245327"/>
                    <a:pt x="379142" y="468351"/>
                  </a:cubicBezTo>
                  <a:cubicBezTo>
                    <a:pt x="427464" y="691375"/>
                    <a:pt x="397727" y="1185746"/>
                    <a:pt x="289932" y="1338146"/>
                  </a:cubicBezTo>
                </a:path>
              </a:pathLst>
            </a:custGeom>
            <a:noFill/>
            <a:ln cap="flat" cmpd="sng" w="38100">
              <a:solidFill>
                <a:srgbClr val="FF2F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0" name="Google Shape;340;p44"/>
            <p:cNvCxnSpPr/>
            <p:nvPr/>
          </p:nvCxnSpPr>
          <p:spPr>
            <a:xfrm flipH="1" rot="10800000">
              <a:off x="9093200" y="5334000"/>
              <a:ext cx="139700" cy="254000"/>
            </a:xfrm>
            <a:prstGeom prst="straightConnector1">
              <a:avLst/>
            </a:prstGeom>
            <a:noFill/>
            <a:ln cap="flat" cmpd="sng" w="38100">
              <a:solidFill>
                <a:srgbClr val="FF2F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p44"/>
            <p:cNvCxnSpPr/>
            <p:nvPr/>
          </p:nvCxnSpPr>
          <p:spPr>
            <a:xfrm flipH="1" rot="10800000">
              <a:off x="9093200" y="5469593"/>
              <a:ext cx="330200" cy="118407"/>
            </a:xfrm>
            <a:prstGeom prst="straightConnector1">
              <a:avLst/>
            </a:prstGeom>
            <a:noFill/>
            <a:ln cap="flat" cmpd="sng" w="38100">
              <a:solidFill>
                <a:srgbClr val="FF2F9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2" name="Google Shape;342;p44"/>
          <p:cNvSpPr txBox="1"/>
          <p:nvPr/>
        </p:nvSpPr>
        <p:spPr>
          <a:xfrm>
            <a:off x="3168500" y="7549088"/>
            <a:ext cx="18011555" cy="991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s-CO" sz="4800" u="none" cap="none" strike="noStrike">
                <a:solidFill>
                  <a:srgbClr val="FF5633"/>
                </a:solidFill>
                <a:latin typeface="Lato"/>
                <a:ea typeface="Lato"/>
                <a:cs typeface="Lato"/>
                <a:sym typeface="Lato"/>
              </a:rPr>
              <a:t>¿La paradoja?</a:t>
            </a:r>
            <a:endParaRPr b="1" i="0" sz="4800" u="none" cap="none" strike="noStrike">
              <a:solidFill>
                <a:srgbClr val="FF5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3203945" y="8540823"/>
            <a:ext cx="18011555" cy="991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Los datos por si mismos no generan valor.</a:t>
            </a:r>
            <a:endParaRPr b="0" i="0" sz="4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0254" y="9807230"/>
            <a:ext cx="2396392" cy="239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37219" y="9807230"/>
            <a:ext cx="2396392" cy="239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94184" y="9807230"/>
            <a:ext cx="2396392" cy="2396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44"/>
          <p:cNvCxnSpPr>
            <a:stCxn id="344" idx="3"/>
            <a:endCxn id="345" idx="1"/>
          </p:cNvCxnSpPr>
          <p:nvPr/>
        </p:nvCxnSpPr>
        <p:spPr>
          <a:xfrm>
            <a:off x="6576646" y="11005426"/>
            <a:ext cx="5160600" cy="0"/>
          </a:xfrm>
          <a:prstGeom prst="straightConnector1">
            <a:avLst/>
          </a:prstGeom>
          <a:noFill/>
          <a:ln cap="flat" cmpd="sng" w="76200">
            <a:solidFill>
              <a:srgbClr val="FF563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8" name="Google Shape;348;p44"/>
          <p:cNvCxnSpPr>
            <a:stCxn id="345" idx="3"/>
            <a:endCxn id="346" idx="1"/>
          </p:cNvCxnSpPr>
          <p:nvPr/>
        </p:nvCxnSpPr>
        <p:spPr>
          <a:xfrm>
            <a:off x="14133611" y="11005426"/>
            <a:ext cx="5160600" cy="0"/>
          </a:xfrm>
          <a:prstGeom prst="straightConnector1">
            <a:avLst/>
          </a:prstGeom>
          <a:noFill/>
          <a:ln cap="flat" cmpd="sng" w="76200">
            <a:solidFill>
              <a:srgbClr val="FF563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EDC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EDC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DC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2019-09-16T13:50:46Z</dcterms:created>
  <dc:creator>Maria Monica Prada Ojeda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0x0101007AF031E0BC2AD748B8051164B4CCE6BE</vt:lpwstr>
  </property>
</Properties>
</file>